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i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1"/>
  </p:notesMasterIdLst>
  <p:sldIdLst>
    <p:sldId id="256" r:id="rId2"/>
    <p:sldId id="262" r:id="rId3"/>
    <p:sldId id="268" r:id="rId4"/>
    <p:sldId id="263" r:id="rId5"/>
    <p:sldId id="264" r:id="rId6"/>
    <p:sldId id="265" r:id="rId7"/>
    <p:sldId id="287" r:id="rId8"/>
    <p:sldId id="266" r:id="rId9"/>
    <p:sldId id="288" r:id="rId10"/>
  </p:sldIdLst>
  <p:sldSz cx="5329238" cy="7561263"/>
  <p:notesSz cx="6797675" cy="9926638"/>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382">
          <p15:clr>
            <a:srgbClr val="A4A3A4"/>
          </p15:clr>
        </p15:guide>
        <p15:guide id="2" pos="1679">
          <p15:clr>
            <a:srgbClr val="A4A3A4"/>
          </p15:clr>
        </p15:guide>
      </p15:sldGuideLst>
    </p:ext>
    <p:ext uri="{2D200454-40CA-4A62-9FC3-DE9A4176ACB9}">
      <p15:notesGuideLst xmlns:p15="http://schemas.microsoft.com/office/powerpoint/2012/main">
        <p15:guide id="1" orient="horz" pos="3126">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Χωρίς στυλ, πλέγμα πίνακα">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875" autoAdjust="0"/>
    <p:restoredTop sz="94629" autoAdjust="0"/>
  </p:normalViewPr>
  <p:slideViewPr>
    <p:cSldViewPr>
      <p:cViewPr varScale="1">
        <p:scale>
          <a:sx n="93" d="100"/>
          <a:sy n="93" d="100"/>
        </p:scale>
        <p:origin x="3486" y="78"/>
      </p:cViewPr>
      <p:guideLst>
        <p:guide orient="horz" pos="2382"/>
        <p:guide pos="1679"/>
      </p:guideLst>
    </p:cSldViewPr>
  </p:slideViewPr>
  <p:notesTextViewPr>
    <p:cViewPr>
      <p:scale>
        <a:sx n="100" d="100"/>
        <a:sy n="100" d="100"/>
      </p:scale>
      <p:origin x="0" y="0"/>
    </p:cViewPr>
  </p:notesTextViewPr>
  <p:sorterViewPr>
    <p:cViewPr>
      <p:scale>
        <a:sx n="190" d="100"/>
        <a:sy n="190" d="100"/>
      </p:scale>
      <p:origin x="0" y="0"/>
    </p:cViewPr>
  </p:sorterViewPr>
  <p:notesViewPr>
    <p:cSldViewPr>
      <p:cViewPr varScale="1">
        <p:scale>
          <a:sx n="81" d="100"/>
          <a:sy n="81" d="100"/>
        </p:scale>
        <p:origin x="-3972" y="-102"/>
      </p:cViewPr>
      <p:guideLst>
        <p:guide orient="horz" pos="3126"/>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1" y="0"/>
            <a:ext cx="2945659" cy="496332"/>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50444" y="0"/>
            <a:ext cx="2945659" cy="496332"/>
          </a:xfrm>
          <a:prstGeom prst="rect">
            <a:avLst/>
          </a:prstGeom>
        </p:spPr>
        <p:txBody>
          <a:bodyPr vert="horz" lIns="91440" tIns="45720" rIns="91440" bIns="45720" rtlCol="0"/>
          <a:lstStyle>
            <a:lvl1pPr algn="r">
              <a:defRPr sz="1200"/>
            </a:lvl1pPr>
          </a:lstStyle>
          <a:p>
            <a:fld id="{09DEC777-CED4-4BC2-92FD-061601CC1D5F}" type="datetimeFigureOut">
              <a:rPr lang="el-GR" smtClean="0"/>
              <a:t>29/10/2025</a:t>
            </a:fld>
            <a:endParaRPr lang="el-GR"/>
          </a:p>
        </p:txBody>
      </p:sp>
      <p:sp>
        <p:nvSpPr>
          <p:cNvPr id="4" name="Θέση εικόνας διαφάνειας 3"/>
          <p:cNvSpPr>
            <a:spLocks noGrp="1" noRot="1" noChangeAspect="1"/>
          </p:cNvSpPr>
          <p:nvPr>
            <p:ph type="sldImg" idx="2"/>
          </p:nvPr>
        </p:nvSpPr>
        <p:spPr>
          <a:xfrm>
            <a:off x="2087563" y="744538"/>
            <a:ext cx="2622550" cy="3722687"/>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79768" y="4715154"/>
            <a:ext cx="5438140" cy="4466987"/>
          </a:xfrm>
          <a:prstGeom prst="rect">
            <a:avLst/>
          </a:prstGeom>
        </p:spPr>
        <p:txBody>
          <a:bodyPr vert="horz" lIns="91440" tIns="45720" rIns="91440" bIns="45720" rtlCol="0"/>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6" name="Θέση υποσέλιδου 5"/>
          <p:cNvSpPr>
            <a:spLocks noGrp="1"/>
          </p:cNvSpPr>
          <p:nvPr>
            <p:ph type="ftr" sz="quarter" idx="4"/>
          </p:nvPr>
        </p:nvSpPr>
        <p:spPr>
          <a:xfrm>
            <a:off x="1" y="9428583"/>
            <a:ext cx="2945659" cy="496332"/>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50444" y="9428583"/>
            <a:ext cx="2945659" cy="496332"/>
          </a:xfrm>
          <a:prstGeom prst="rect">
            <a:avLst/>
          </a:prstGeom>
        </p:spPr>
        <p:txBody>
          <a:bodyPr vert="horz" lIns="91440" tIns="45720" rIns="91440" bIns="45720" rtlCol="0" anchor="b"/>
          <a:lstStyle>
            <a:lvl1pPr algn="r">
              <a:defRPr sz="1200"/>
            </a:lvl1pPr>
          </a:lstStyle>
          <a:p>
            <a:fld id="{5E48B173-9EA8-40E7-8F0B-FBC5198F327B}" type="slidenum">
              <a:rPr lang="el-GR" smtClean="0"/>
              <a:t>‹#›</a:t>
            </a:fld>
            <a:endParaRPr lang="el-GR"/>
          </a:p>
        </p:txBody>
      </p:sp>
    </p:spTree>
    <p:extLst>
      <p:ext uri="{BB962C8B-B14F-4D97-AF65-F5344CB8AC3E}">
        <p14:creationId xmlns:p14="http://schemas.microsoft.com/office/powerpoint/2010/main" val="26042326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5E48B173-9EA8-40E7-8F0B-FBC5198F327B}" type="slidenum">
              <a:rPr lang="el-GR" smtClean="0"/>
              <a:t>1</a:t>
            </a:fld>
            <a:endParaRPr lang="el-GR"/>
          </a:p>
        </p:txBody>
      </p:sp>
    </p:spTree>
    <p:extLst>
      <p:ext uri="{BB962C8B-B14F-4D97-AF65-F5344CB8AC3E}">
        <p14:creationId xmlns:p14="http://schemas.microsoft.com/office/powerpoint/2010/main" val="12274186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399693" y="2348894"/>
            <a:ext cx="4529852" cy="1620771"/>
          </a:xfrm>
        </p:spPr>
        <p:txBody>
          <a:bodyPr/>
          <a:lstStyle/>
          <a:p>
            <a:r>
              <a:rPr lang="el-GR"/>
              <a:t>Kλικ για επεξεργασία του τίτλου</a:t>
            </a:r>
          </a:p>
        </p:txBody>
      </p:sp>
      <p:sp>
        <p:nvSpPr>
          <p:cNvPr id="3" name="2 - Υπότιτλος"/>
          <p:cNvSpPr>
            <a:spLocks noGrp="1"/>
          </p:cNvSpPr>
          <p:nvPr>
            <p:ph type="subTitle" idx="1"/>
          </p:nvPr>
        </p:nvSpPr>
        <p:spPr>
          <a:xfrm>
            <a:off x="799387" y="4284717"/>
            <a:ext cx="3730467" cy="1932324"/>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Κάντε κλικ για να επεξεργαστείτε τον υπότιτλο του υποδείγματος</a:t>
            </a:r>
          </a:p>
        </p:txBody>
      </p:sp>
      <p:sp>
        <p:nvSpPr>
          <p:cNvPr id="4" name="3 - Θέση ημερομηνίας"/>
          <p:cNvSpPr>
            <a:spLocks noGrp="1"/>
          </p:cNvSpPr>
          <p:nvPr>
            <p:ph type="dt" sz="half" idx="10"/>
          </p:nvPr>
        </p:nvSpPr>
        <p:spPr/>
        <p:txBody>
          <a:bodyPr/>
          <a:lstStyle/>
          <a:p>
            <a:r>
              <a:rPr lang="el-GR"/>
              <a:t>1/10/2021</a:t>
            </a: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κατακόρυφου κειμένου"/>
          <p:cNvSpPr>
            <a:spLocks noGrp="1"/>
          </p:cNvSpPr>
          <p:nvPr>
            <p:ph type="body" orient="vert" idx="1"/>
          </p:nvPr>
        </p:nvSpPr>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r>
              <a:rPr lang="el-GR"/>
              <a:t>1/10/2021</a:t>
            </a: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3863698" y="302802"/>
            <a:ext cx="1199079" cy="6451578"/>
          </a:xfrm>
        </p:spPr>
        <p:txBody>
          <a:bodyPr vert="eaVert"/>
          <a:lstStyle/>
          <a:p>
            <a:r>
              <a:rPr lang="el-GR"/>
              <a:t>Kλικ για επεξεργασία του τίτλου</a:t>
            </a:r>
          </a:p>
        </p:txBody>
      </p:sp>
      <p:sp>
        <p:nvSpPr>
          <p:cNvPr id="3" name="2 - Θέση κατακόρυφου κειμένου"/>
          <p:cNvSpPr>
            <a:spLocks noGrp="1"/>
          </p:cNvSpPr>
          <p:nvPr>
            <p:ph type="body" orient="vert" idx="1"/>
          </p:nvPr>
        </p:nvSpPr>
        <p:spPr>
          <a:xfrm>
            <a:off x="266463" y="302802"/>
            <a:ext cx="3508415" cy="6451578"/>
          </a:xfrm>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r>
              <a:rPr lang="el-GR"/>
              <a:t>1/10/2021</a:t>
            </a: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περιεχομένου"/>
          <p:cNvSpPr>
            <a:spLocks noGrp="1"/>
          </p:cNvSpPr>
          <p:nvPr>
            <p:ph idx="1"/>
          </p:nvPr>
        </p:nvSpPr>
        <p:spPr/>
        <p:txBody>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r>
              <a:rPr lang="el-GR"/>
              <a:t>1/10/2021</a:t>
            </a: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420974" y="4858812"/>
            <a:ext cx="4529852" cy="1501751"/>
          </a:xfrm>
        </p:spPr>
        <p:txBody>
          <a:bodyPr anchor="t"/>
          <a:lstStyle>
            <a:lvl1pPr algn="l">
              <a:defRPr sz="4000" b="1" cap="all"/>
            </a:lvl1pPr>
          </a:lstStyle>
          <a:p>
            <a:r>
              <a:rPr lang="el-GR"/>
              <a:t>Kλικ για επεξεργασία του τίτλου</a:t>
            </a:r>
          </a:p>
        </p:txBody>
      </p:sp>
      <p:sp>
        <p:nvSpPr>
          <p:cNvPr id="3" name="2 - Θέση κειμένου"/>
          <p:cNvSpPr>
            <a:spLocks noGrp="1"/>
          </p:cNvSpPr>
          <p:nvPr>
            <p:ph type="body" idx="1"/>
          </p:nvPr>
        </p:nvSpPr>
        <p:spPr>
          <a:xfrm>
            <a:off x="420974" y="3204786"/>
            <a:ext cx="4529852" cy="165402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r>
              <a:rPr lang="el-GR"/>
              <a:t>1/10/2021</a:t>
            </a: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περιεχομένου"/>
          <p:cNvSpPr>
            <a:spLocks noGrp="1"/>
          </p:cNvSpPr>
          <p:nvPr>
            <p:ph sz="half" idx="1"/>
          </p:nvPr>
        </p:nvSpPr>
        <p:spPr>
          <a:xfrm>
            <a:off x="266462" y="1764296"/>
            <a:ext cx="2353747" cy="499008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περιεχομένου"/>
          <p:cNvSpPr>
            <a:spLocks noGrp="1"/>
          </p:cNvSpPr>
          <p:nvPr>
            <p:ph sz="half" idx="2"/>
          </p:nvPr>
        </p:nvSpPr>
        <p:spPr>
          <a:xfrm>
            <a:off x="2709029" y="1764296"/>
            <a:ext cx="2353747" cy="499008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4 - Θέση ημερομηνίας"/>
          <p:cNvSpPr>
            <a:spLocks noGrp="1"/>
          </p:cNvSpPr>
          <p:nvPr>
            <p:ph type="dt" sz="half" idx="10"/>
          </p:nvPr>
        </p:nvSpPr>
        <p:spPr/>
        <p:txBody>
          <a:bodyPr/>
          <a:lstStyle/>
          <a:p>
            <a:r>
              <a:rPr lang="el-GR"/>
              <a:t>1/10/2021</a:t>
            </a: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a:t>Kλικ για επεξεργασία του τίτλου</a:t>
            </a:r>
          </a:p>
        </p:txBody>
      </p:sp>
      <p:sp>
        <p:nvSpPr>
          <p:cNvPr id="3" name="2 - Θέση κειμένου"/>
          <p:cNvSpPr>
            <a:spLocks noGrp="1"/>
          </p:cNvSpPr>
          <p:nvPr>
            <p:ph type="body" idx="1"/>
          </p:nvPr>
        </p:nvSpPr>
        <p:spPr>
          <a:xfrm>
            <a:off x="266462" y="1692533"/>
            <a:ext cx="2354672" cy="70536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Kλικ για επεξεργασία των στυλ του υποδείγματος</a:t>
            </a:r>
          </a:p>
        </p:txBody>
      </p:sp>
      <p:sp>
        <p:nvSpPr>
          <p:cNvPr id="4" name="3 - Θέση περιεχομένου"/>
          <p:cNvSpPr>
            <a:spLocks noGrp="1"/>
          </p:cNvSpPr>
          <p:nvPr>
            <p:ph sz="half" idx="2"/>
          </p:nvPr>
        </p:nvSpPr>
        <p:spPr>
          <a:xfrm>
            <a:off x="266462" y="2397901"/>
            <a:ext cx="2354672" cy="435647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4 - Θέση κειμένου"/>
          <p:cNvSpPr>
            <a:spLocks noGrp="1"/>
          </p:cNvSpPr>
          <p:nvPr>
            <p:ph type="body" sz="quarter" idx="3"/>
          </p:nvPr>
        </p:nvSpPr>
        <p:spPr>
          <a:xfrm>
            <a:off x="2707180" y="1692533"/>
            <a:ext cx="2355597" cy="70536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Kλικ για επεξεργασία των στυλ του υποδείγματος</a:t>
            </a:r>
          </a:p>
        </p:txBody>
      </p:sp>
      <p:sp>
        <p:nvSpPr>
          <p:cNvPr id="6" name="5 - Θέση περιεχομένου"/>
          <p:cNvSpPr>
            <a:spLocks noGrp="1"/>
          </p:cNvSpPr>
          <p:nvPr>
            <p:ph sz="quarter" idx="4"/>
          </p:nvPr>
        </p:nvSpPr>
        <p:spPr>
          <a:xfrm>
            <a:off x="2707180" y="2397901"/>
            <a:ext cx="2355597" cy="435647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6 - Θέση ημερομηνίας"/>
          <p:cNvSpPr>
            <a:spLocks noGrp="1"/>
          </p:cNvSpPr>
          <p:nvPr>
            <p:ph type="dt" sz="half" idx="10"/>
          </p:nvPr>
        </p:nvSpPr>
        <p:spPr/>
        <p:txBody>
          <a:bodyPr/>
          <a:lstStyle/>
          <a:p>
            <a:r>
              <a:rPr lang="el-GR"/>
              <a:t>1/10/2021</a:t>
            </a: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ημερομηνίας"/>
          <p:cNvSpPr>
            <a:spLocks noGrp="1"/>
          </p:cNvSpPr>
          <p:nvPr>
            <p:ph type="dt" sz="half" idx="10"/>
          </p:nvPr>
        </p:nvSpPr>
        <p:spPr/>
        <p:txBody>
          <a:bodyPr/>
          <a:lstStyle/>
          <a:p>
            <a:r>
              <a:rPr lang="el-GR"/>
              <a:t>1/10/2021</a:t>
            </a: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r>
              <a:rPr lang="el-GR"/>
              <a:t>1/10/2021</a:t>
            </a: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266462" y="301050"/>
            <a:ext cx="1753283" cy="1281214"/>
          </a:xfrm>
        </p:spPr>
        <p:txBody>
          <a:bodyPr anchor="b"/>
          <a:lstStyle>
            <a:lvl1pPr algn="l">
              <a:defRPr sz="2000" b="1"/>
            </a:lvl1pPr>
          </a:lstStyle>
          <a:p>
            <a:r>
              <a:rPr lang="el-GR"/>
              <a:t>Kλικ για επεξεργασία του τίτλου</a:t>
            </a:r>
          </a:p>
        </p:txBody>
      </p:sp>
      <p:sp>
        <p:nvSpPr>
          <p:cNvPr id="3" name="2 - Θέση περιεχομένου"/>
          <p:cNvSpPr>
            <a:spLocks noGrp="1"/>
          </p:cNvSpPr>
          <p:nvPr>
            <p:ph idx="1"/>
          </p:nvPr>
        </p:nvSpPr>
        <p:spPr>
          <a:xfrm>
            <a:off x="2083584" y="301051"/>
            <a:ext cx="2979192" cy="6453329"/>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κειμένου"/>
          <p:cNvSpPr>
            <a:spLocks noGrp="1"/>
          </p:cNvSpPr>
          <p:nvPr>
            <p:ph type="body" sz="half" idx="2"/>
          </p:nvPr>
        </p:nvSpPr>
        <p:spPr>
          <a:xfrm>
            <a:off x="266462" y="1582266"/>
            <a:ext cx="1753283" cy="517211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r>
              <a:rPr lang="el-GR"/>
              <a:t>1/10/2021</a:t>
            </a: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044568" y="5292886"/>
            <a:ext cx="3197543" cy="624855"/>
          </a:xfrm>
        </p:spPr>
        <p:txBody>
          <a:bodyPr anchor="b"/>
          <a:lstStyle>
            <a:lvl1pPr algn="l">
              <a:defRPr sz="2000" b="1"/>
            </a:lvl1pPr>
          </a:lstStyle>
          <a:p>
            <a:r>
              <a:rPr lang="el-GR"/>
              <a:t>Kλικ για επεξεργασία του τίτλου</a:t>
            </a:r>
          </a:p>
        </p:txBody>
      </p:sp>
      <p:sp>
        <p:nvSpPr>
          <p:cNvPr id="3" name="2 - Θέση εικόνας"/>
          <p:cNvSpPr>
            <a:spLocks noGrp="1"/>
          </p:cNvSpPr>
          <p:nvPr>
            <p:ph type="pic" idx="1"/>
          </p:nvPr>
        </p:nvSpPr>
        <p:spPr>
          <a:xfrm>
            <a:off x="1044568" y="675613"/>
            <a:ext cx="3197543" cy="453675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044568" y="5917739"/>
            <a:ext cx="3197543" cy="88739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r>
              <a:rPr lang="el-GR"/>
              <a:t>1/10/2021</a:t>
            </a: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266462" y="302803"/>
            <a:ext cx="4796314" cy="1260211"/>
          </a:xfrm>
          <a:prstGeom prst="rect">
            <a:avLst/>
          </a:prstGeom>
        </p:spPr>
        <p:txBody>
          <a:bodyPr vert="horz" lIns="91440" tIns="45720" rIns="91440" bIns="45720" rtlCol="0" anchor="ctr">
            <a:normAutofit/>
          </a:bodyPr>
          <a:lstStyle/>
          <a:p>
            <a:r>
              <a:rPr lang="el-GR"/>
              <a:t>Kλικ για επεξεργασία του τίτλου</a:t>
            </a:r>
          </a:p>
        </p:txBody>
      </p:sp>
      <p:sp>
        <p:nvSpPr>
          <p:cNvPr id="3" name="2 - Θέση κειμένου"/>
          <p:cNvSpPr>
            <a:spLocks noGrp="1"/>
          </p:cNvSpPr>
          <p:nvPr>
            <p:ph type="body" idx="1"/>
          </p:nvPr>
        </p:nvSpPr>
        <p:spPr>
          <a:xfrm>
            <a:off x="266462" y="1764296"/>
            <a:ext cx="4796314" cy="4990084"/>
          </a:xfrm>
          <a:prstGeom prst="rect">
            <a:avLst/>
          </a:prstGeom>
        </p:spPr>
        <p:txBody>
          <a:bodyPr vert="horz" lIns="91440" tIns="45720" rIns="91440" bIns="45720" rtlCol="0">
            <a:normAutofit/>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2"/>
          </p:nvPr>
        </p:nvSpPr>
        <p:spPr>
          <a:xfrm>
            <a:off x="266463" y="7008172"/>
            <a:ext cx="1243489" cy="402566"/>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l-GR"/>
              <a:t>1/10/2021</a:t>
            </a:r>
          </a:p>
        </p:txBody>
      </p:sp>
      <p:sp>
        <p:nvSpPr>
          <p:cNvPr id="5" name="4 - Θέση υποσέλιδου"/>
          <p:cNvSpPr>
            <a:spLocks noGrp="1"/>
          </p:cNvSpPr>
          <p:nvPr>
            <p:ph type="ftr" sz="quarter" idx="3"/>
          </p:nvPr>
        </p:nvSpPr>
        <p:spPr>
          <a:xfrm>
            <a:off x="1820823" y="7008172"/>
            <a:ext cx="1687592" cy="402566"/>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3819288" y="7008172"/>
            <a:ext cx="1243489" cy="402566"/>
          </a:xfrm>
          <a:prstGeom prst="rect">
            <a:avLst/>
          </a:prstGeom>
        </p:spPr>
        <p:txBody>
          <a:bodyPr vert="horz" lIns="91440" tIns="45720" rIns="91440" bIns="45720" rtlCol="0" anchor="ctr"/>
          <a:lstStyle>
            <a:lvl1pPr algn="r">
              <a:defRPr sz="1200">
                <a:solidFill>
                  <a:schemeClr val="tx1">
                    <a:tint val="75000"/>
                  </a:schemeClr>
                </a:solidFill>
              </a:defRPr>
            </a:lvl1pPr>
          </a:lstStyle>
          <a:p>
            <a:fld id="{3DF53439-851E-44AD-84B1-B6BFC3D0C743}" type="slidenum">
              <a:rPr lang="el-GR" smtClean="0"/>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tif"/><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png"/><Relationship Id="rId1" Type="http://schemas.openxmlformats.org/officeDocument/2006/relationships/slideLayout" Target="../slideLayouts/slideLayout2.xml"/><Relationship Id="rId5" Type="http://schemas.openxmlformats.org/officeDocument/2006/relationships/image" Target="../media/image11.png"/><Relationship Id="rId4" Type="http://schemas.openxmlformats.org/officeDocument/2006/relationships/image" Target="../media/image10.jpeg"/></Relationships>
</file>

<file path=ppt/slides/_rels/slide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56090" y="3308382"/>
            <a:ext cx="4248795" cy="1332306"/>
          </a:xfrm>
          <a:prstGeom prst="rect">
            <a:avLst/>
          </a:prstGeom>
        </p:spPr>
      </p:pic>
      <p:sp>
        <p:nvSpPr>
          <p:cNvPr id="8" name="TextBox 7"/>
          <p:cNvSpPr txBox="1"/>
          <p:nvPr/>
        </p:nvSpPr>
        <p:spPr>
          <a:xfrm>
            <a:off x="448459" y="4999406"/>
            <a:ext cx="5360382" cy="523220"/>
          </a:xfrm>
          <a:prstGeom prst="rect">
            <a:avLst/>
          </a:prstGeom>
          <a:noFill/>
          <a:effectLst>
            <a:outerShdw blurRad="50800" dist="38100" dir="2700000" algn="tl" rotWithShape="0">
              <a:prstClr val="black">
                <a:alpha val="40000"/>
              </a:prstClr>
            </a:outerShdw>
          </a:effectLst>
        </p:spPr>
        <p:txBody>
          <a:bodyPr wrap="square" rtlCol="0">
            <a:spAutoFit/>
          </a:bodyPr>
          <a:lstStyle/>
          <a:p>
            <a:r>
              <a:rPr lang="da-DK" sz="1400">
                <a:latin typeface="Arial" panose="020B0604020202020204" pitchFamily="34" charset="0"/>
                <a:cs typeface="Arial" panose="020B0604020202020204" pitchFamily="34" charset="0"/>
              </a:rPr>
              <a:t>Stribet anti-tryksårsluftmadras med pumpe</a:t>
            </a:r>
          </a:p>
          <a:p>
            <a:r>
              <a:rPr lang="da-DK" sz="1400">
                <a:latin typeface="Arial" panose="020B0604020202020204" pitchFamily="34" charset="0"/>
                <a:cs typeface="Arial" panose="020B0604020202020204" pitchFamily="34" charset="0"/>
              </a:rPr>
              <a:t>Brugsanvisning:</a:t>
            </a:r>
          </a:p>
        </p:txBody>
      </p:sp>
      <p:pic>
        <p:nvPicPr>
          <p:cNvPr id="9" name="Picture 8"/>
          <p:cNvPicPr>
            <a:picLocks noChangeAspect="1"/>
          </p:cNvPicPr>
          <p:nvPr/>
        </p:nvPicPr>
        <p:blipFill>
          <a:blip r:embed="rId4"/>
          <a:stretch>
            <a:fillRect/>
          </a:stretch>
        </p:blipFill>
        <p:spPr>
          <a:xfrm>
            <a:off x="216347" y="36215"/>
            <a:ext cx="1028571" cy="1028571"/>
          </a:xfrm>
          <a:prstGeom prst="rect">
            <a:avLst/>
          </a:prstGeom>
        </p:spPr>
      </p:pic>
      <p:sp>
        <p:nvSpPr>
          <p:cNvPr id="3" name="TextBox 2"/>
          <p:cNvSpPr txBox="1"/>
          <p:nvPr/>
        </p:nvSpPr>
        <p:spPr>
          <a:xfrm>
            <a:off x="487898" y="1064786"/>
            <a:ext cx="403252" cy="307777"/>
          </a:xfrm>
          <a:prstGeom prst="rect">
            <a:avLst/>
          </a:prstGeom>
          <a:noFill/>
        </p:spPr>
        <p:txBody>
          <a:bodyPr wrap="none" rtlCol="0">
            <a:spAutoFit/>
          </a:bodyPr>
          <a:lstStyle/>
          <a:p>
            <a:r>
              <a:rPr lang="en-US" sz="1400" b="1" dirty="0"/>
              <a:t>DA</a:t>
            </a:r>
            <a:endParaRPr lang="da-DK" sz="1400" b="1" dirty="0"/>
          </a:p>
        </p:txBody>
      </p:sp>
      <p:sp>
        <p:nvSpPr>
          <p:cNvPr id="19" name="Ορθογώνιο 18"/>
          <p:cNvSpPr/>
          <p:nvPr/>
        </p:nvSpPr>
        <p:spPr>
          <a:xfrm>
            <a:off x="72331" y="6507643"/>
            <a:ext cx="3235419" cy="369332"/>
          </a:xfrm>
          <a:prstGeom prst="rect">
            <a:avLst/>
          </a:prstGeom>
          <a:effectLst>
            <a:outerShdw blurRad="50800" dist="38100" dir="2700000" algn="tl" rotWithShape="0">
              <a:prstClr val="black">
                <a:alpha val="40000"/>
              </a:prstClr>
            </a:outerShdw>
          </a:effectLst>
        </p:spPr>
        <p:txBody>
          <a:bodyPr wrap="square">
            <a:spAutoFit/>
          </a:bodyPr>
          <a:lstStyle/>
          <a:p>
            <a:r>
              <a:rPr lang="da-DK" b="1"/>
              <a:t>0806285 (0806286 og 0806278)</a:t>
            </a:r>
          </a:p>
        </p:txBody>
      </p:sp>
      <p:pic>
        <p:nvPicPr>
          <p:cNvPr id="4" name="Εικόνα 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20723181">
            <a:off x="16752" y="453706"/>
            <a:ext cx="5487628" cy="3117130"/>
          </a:xfrm>
          <a:prstGeom prst="rect">
            <a:avLst/>
          </a:prstGeom>
        </p:spPr>
      </p:pic>
      <p:pic>
        <p:nvPicPr>
          <p:cNvPr id="16" name="Εικόνα 1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827311" y="36215"/>
            <a:ext cx="429596" cy="432047"/>
          </a:xfrm>
          <a:prstGeom prst="rect">
            <a:avLst/>
          </a:prstGeom>
        </p:spPr>
      </p:pic>
      <p:pic>
        <p:nvPicPr>
          <p:cNvPr id="17" name="Picture 5"/>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4460366" y="5988573"/>
            <a:ext cx="580517" cy="5190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TextBox 17"/>
          <p:cNvSpPr txBox="1"/>
          <p:nvPr/>
        </p:nvSpPr>
        <p:spPr>
          <a:xfrm>
            <a:off x="72331" y="6868264"/>
            <a:ext cx="5184576" cy="384721"/>
          </a:xfrm>
          <a:prstGeom prst="rect">
            <a:avLst/>
          </a:prstGeom>
          <a:noFill/>
        </p:spPr>
        <p:txBody>
          <a:bodyPr wrap="square" rtlCol="0">
            <a:spAutoFit/>
          </a:bodyPr>
          <a:ls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da-DK" sz="800" b="1" dirty="0">
                <a:latin typeface="Calibri Light" panose="020F0302020204030204" pitchFamily="34" charset="0"/>
              </a:rPr>
              <a:t>Læs brugsanvisningen før brug, og gem den til fremtidig reference.</a:t>
            </a:r>
          </a:p>
          <a:p>
            <a:pPr algn="r"/>
            <a:r>
              <a:rPr lang="da-DK" sz="1100" b="1" dirty="0">
                <a:latin typeface="Calibri Light" panose="020F0302020204030204" pitchFamily="34" charset="0"/>
              </a:rPr>
              <a:t>05/2025  </a:t>
            </a:r>
            <a:r>
              <a:rPr lang="da-DK" sz="1000" b="1" dirty="0">
                <a:latin typeface="Calibri Light" panose="020F0302020204030204" pitchFamily="34" charset="0"/>
              </a:rPr>
              <a:t>    </a:t>
            </a:r>
            <a:r>
              <a:rPr lang="da-DK" sz="800" b="1" dirty="0">
                <a:latin typeface="Calibri Light" panose="020F0302020204030204" pitchFamily="34" charset="0"/>
              </a:rPr>
              <a:t>                                                                                                                                           Vigtige sikkerhedsinstruktioner</a:t>
            </a:r>
          </a:p>
        </p:txBody>
      </p:sp>
      <p:sp>
        <p:nvSpPr>
          <p:cNvPr id="2" name="TextBox 4">
            <a:extLst>
              <a:ext uri="{FF2B5EF4-FFF2-40B4-BE49-F238E27FC236}">
                <a16:creationId xmlns:a16="http://schemas.microsoft.com/office/drawing/2014/main" id="{E10BCF2E-0533-38BC-3C2D-6E3A56EAAE99}"/>
              </a:ext>
            </a:extLst>
          </p:cNvPr>
          <p:cNvSpPr txBox="1"/>
          <p:nvPr/>
        </p:nvSpPr>
        <p:spPr>
          <a:xfrm>
            <a:off x="3551962" y="61428"/>
            <a:ext cx="1319530" cy="494030"/>
          </a:xfrm>
          <a:prstGeom prst="rect">
            <a:avLst/>
          </a:prstGeom>
          <a:noFill/>
        </p:spPr>
        <p:txBody>
          <a:bodyPr wrap="square">
            <a:spAutoFit/>
          </a:bodyPr>
          <a:lstStyle/>
          <a:p>
            <a:pPr algn="ctr">
              <a:lnSpc>
                <a:spcPct val="107000"/>
              </a:lnSpc>
              <a:spcAft>
                <a:spcPts val="800"/>
              </a:spcAft>
            </a:pPr>
            <a:r>
              <a:rPr lang="da-DK" sz="900" b="1">
                <a:solidFill>
                  <a:srgbClr val="000000"/>
                </a:solidFill>
                <a:latin typeface="Calibri" panose="020F0502020204030204" pitchFamily="34" charset="0"/>
                <a:ea typeface="Calibri" panose="020F0502020204030204" pitchFamily="34" charset="0"/>
                <a:cs typeface="Arial" panose="020B0604020202020204" pitchFamily="34" charset="0"/>
              </a:rPr>
              <a:t>FLERSPROGEDE VEJLEDNINGER</a:t>
            </a:r>
          </a:p>
        </p:txBody>
      </p:sp>
      <p:pic>
        <p:nvPicPr>
          <p:cNvPr id="5" name="Εικόνα 4">
            <a:extLst>
              <a:ext uri="{FF2B5EF4-FFF2-40B4-BE49-F238E27FC236}">
                <a16:creationId xmlns:a16="http://schemas.microsoft.com/office/drawing/2014/main" id="{E293D689-7D66-E536-9E87-3A5C842D4CF3}"/>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3841519" y="371873"/>
            <a:ext cx="798195" cy="798195"/>
          </a:xfrm>
          <a:prstGeom prst="rect">
            <a:avLst/>
          </a:prstGeom>
        </p:spPr>
      </p:pic>
    </p:spTree>
    <p:extLst>
      <p:ext uri="{BB962C8B-B14F-4D97-AF65-F5344CB8AC3E}">
        <p14:creationId xmlns:p14="http://schemas.microsoft.com/office/powerpoint/2010/main" val="23837669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Ορθογώνιο 4"/>
          <p:cNvSpPr/>
          <p:nvPr/>
        </p:nvSpPr>
        <p:spPr>
          <a:xfrm>
            <a:off x="-1" y="287369"/>
            <a:ext cx="3024659" cy="275625"/>
          </a:xfrm>
          <a:prstGeom prst="rect">
            <a:avLst/>
          </a:prstGeom>
          <a:solidFill>
            <a:schemeClr val="bg1">
              <a:lumMod val="5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 name="Ορθογώνιο 3"/>
          <p:cNvSpPr/>
          <p:nvPr/>
        </p:nvSpPr>
        <p:spPr>
          <a:xfrm>
            <a:off x="360363" y="612280"/>
            <a:ext cx="4701094" cy="2243756"/>
          </a:xfrm>
          <a:prstGeom prst="rect">
            <a:avLst/>
          </a:prstGeom>
        </p:spPr>
        <p:txBody>
          <a:bodyPr wrap="square">
            <a:spAutoFit/>
          </a:bodyPr>
          <a:lstStyle/>
          <a:p>
            <a:pPr>
              <a:lnSpc>
                <a:spcPct val="150000"/>
              </a:lnSpc>
            </a:pPr>
            <a:r>
              <a:rPr lang="da-DK" sz="1050" dirty="0" err="1">
                <a:latin typeface="Arial" panose="020B0604020202020204" pitchFamily="34" charset="0"/>
                <a:cs typeface="Arial" panose="020B0604020202020204" pitchFamily="34" charset="0"/>
              </a:rPr>
              <a:t>Anti</a:t>
            </a:r>
            <a:r>
              <a:rPr lang="da-DK" sz="1050" dirty="0">
                <a:latin typeface="Arial" panose="020B0604020202020204" pitchFamily="34" charset="0"/>
                <a:cs typeface="Arial" panose="020B0604020202020204" pitchFamily="34" charset="0"/>
              </a:rPr>
              <a:t>-tryksårsmadrasser er specielt designet til at behandle og hjælpe tryksår hos sengeliggende patienter. De kan bruges til hospitals- eller </a:t>
            </a:r>
            <a:r>
              <a:rPr lang="da-DK" sz="1050" dirty="0" err="1">
                <a:latin typeface="Arial" panose="020B0604020202020204" pitchFamily="34" charset="0"/>
                <a:cs typeface="Arial" panose="020B0604020202020204" pitchFamily="34" charset="0"/>
              </a:rPr>
              <a:t>hjemmebrug</a:t>
            </a:r>
            <a:r>
              <a:rPr lang="da-DK" sz="1050" dirty="0">
                <a:latin typeface="Arial" panose="020B0604020202020204" pitchFamily="34" charset="0"/>
                <a:cs typeface="Arial" panose="020B0604020202020204" pitchFamily="34" charset="0"/>
              </a:rPr>
              <a:t>. Fordeler trykket jævnt på kroppen for at forhindre ødemer.</a:t>
            </a:r>
          </a:p>
          <a:p>
            <a:pPr>
              <a:lnSpc>
                <a:spcPct val="150000"/>
              </a:lnSpc>
            </a:pPr>
            <a:r>
              <a:rPr lang="da-DK" sz="1050" dirty="0">
                <a:latin typeface="Arial" panose="020B0604020202020204" pitchFamily="34" charset="0"/>
                <a:cs typeface="Arial" panose="020B0604020202020204" pitchFamily="34" charset="0"/>
              </a:rPr>
              <a:t>Pumpen skifter lufttrykket i madrassen, skaber en følelse af let massage og aktiverer de immobiliserede kropsdele ved hjælp af separate celler.</a:t>
            </a:r>
          </a:p>
          <a:p>
            <a:pPr>
              <a:lnSpc>
                <a:spcPct val="150000"/>
              </a:lnSpc>
            </a:pPr>
            <a:r>
              <a:rPr lang="da-DK" sz="1050" dirty="0">
                <a:latin typeface="Arial" panose="020B0604020202020204" pitchFamily="34" charset="0"/>
                <a:cs typeface="Arial" panose="020B0604020202020204" pitchFamily="34" charset="0"/>
              </a:rPr>
              <a:t>Dette produkt er indiceret og foreslået til patienter, der sandsynligvis vil tilbringe mere end 15 timer om dagen i sengen, og til patienter med lav til middel risiko for at udvikle sår og tryksår (stadie I til II).</a:t>
            </a:r>
          </a:p>
          <a:p>
            <a:pPr algn="just">
              <a:lnSpc>
                <a:spcPct val="150000"/>
              </a:lnSpc>
            </a:pPr>
            <a:endParaRPr lang="el-GR" sz="1050" dirty="0">
              <a:latin typeface="Arial" panose="020B0604020202020204" pitchFamily="34" charset="0"/>
              <a:cs typeface="Arial" panose="020B0604020202020204" pitchFamily="34" charset="0"/>
            </a:endParaRPr>
          </a:p>
        </p:txBody>
      </p:sp>
      <p:sp>
        <p:nvSpPr>
          <p:cNvPr id="6" name="Ορθογώνιο 5"/>
          <p:cNvSpPr/>
          <p:nvPr/>
        </p:nvSpPr>
        <p:spPr>
          <a:xfrm>
            <a:off x="491616" y="271292"/>
            <a:ext cx="2350323" cy="307777"/>
          </a:xfrm>
          <a:prstGeom prst="rect">
            <a:avLst/>
          </a:prstGeom>
        </p:spPr>
        <p:txBody>
          <a:bodyPr wrap="none">
            <a:spAutoFit/>
          </a:bodyPr>
          <a:lstStyle/>
          <a:p>
            <a:r>
              <a:rPr lang="da-DK" sz="1400" b="1" dirty="0">
                <a:solidFill>
                  <a:schemeClr val="bg1"/>
                </a:solidFill>
                <a:latin typeface="Arial" panose="020B0604020202020204" pitchFamily="34" charset="0"/>
                <a:cs typeface="Arial" panose="020B0604020202020204" pitchFamily="34" charset="0"/>
              </a:rPr>
              <a:t>PRODUKTBESKRIVELSE</a:t>
            </a:r>
          </a:p>
        </p:txBody>
      </p:sp>
      <p:sp>
        <p:nvSpPr>
          <p:cNvPr id="7" name="Ορθογώνιο 6"/>
          <p:cNvSpPr/>
          <p:nvPr/>
        </p:nvSpPr>
        <p:spPr>
          <a:xfrm>
            <a:off x="432372" y="2959357"/>
            <a:ext cx="4608511" cy="4224233"/>
          </a:xfrm>
          <a:prstGeom prst="rect">
            <a:avLst/>
          </a:prstGeom>
        </p:spPr>
        <p:txBody>
          <a:bodyPr wrap="square">
            <a:spAutoFit/>
          </a:bodyPr>
          <a:lstStyle/>
          <a:p>
            <a:pPr>
              <a:lnSpc>
                <a:spcPct val="150000"/>
              </a:lnSpc>
            </a:pPr>
            <a:r>
              <a:rPr lang="da-DK" sz="1100" b="1" dirty="0">
                <a:cs typeface="Arial" panose="020B0604020202020204" pitchFamily="34" charset="0"/>
              </a:rPr>
              <a:t>Til den </a:t>
            </a:r>
            <a:r>
              <a:rPr lang="da-DK" sz="1100" b="1" dirty="0" err="1">
                <a:cs typeface="Arial" panose="020B0604020202020204" pitchFamily="34" charset="0"/>
              </a:rPr>
              <a:t>tubulære</a:t>
            </a:r>
            <a:r>
              <a:rPr lang="da-DK" sz="1100" b="1" dirty="0">
                <a:cs typeface="Arial" panose="020B0604020202020204" pitchFamily="34" charset="0"/>
              </a:rPr>
              <a:t> madras (0806286)</a:t>
            </a:r>
          </a:p>
          <a:p>
            <a:pPr marL="171450" indent="-171450">
              <a:lnSpc>
                <a:spcPct val="150000"/>
              </a:lnSpc>
              <a:buFont typeface="Wingdings" panose="05000000000000000000" pitchFamily="2" charset="2"/>
              <a:buChar char="q"/>
            </a:pPr>
            <a:r>
              <a:rPr lang="da-DK" sz="1100" dirty="0">
                <a:cs typeface="Arial" panose="020B0604020202020204" pitchFamily="34" charset="0"/>
              </a:rPr>
              <a:t>Placer luftmadrassen over sengemadrassen efter først at have </a:t>
            </a:r>
            <a:r>
              <a:rPr lang="da-DK" sz="1100" dirty="0" err="1">
                <a:cs typeface="Arial" panose="020B0604020202020204" pitchFamily="34" charset="0"/>
              </a:rPr>
              <a:t>strukket</a:t>
            </a:r>
            <a:r>
              <a:rPr lang="da-DK" sz="1100" dirty="0">
                <a:cs typeface="Arial" panose="020B0604020202020204" pitchFamily="34" charset="0"/>
              </a:rPr>
              <a:t> det nederste lagen, og sørg for, at luftindtaget er på siden af ​​benene.</a:t>
            </a:r>
          </a:p>
          <a:p>
            <a:pPr marL="171450" indent="-171450">
              <a:lnSpc>
                <a:spcPct val="150000"/>
              </a:lnSpc>
              <a:buFont typeface="Wingdings" panose="05000000000000000000" pitchFamily="2" charset="2"/>
              <a:buChar char="q"/>
            </a:pPr>
            <a:r>
              <a:rPr lang="da-DK" sz="1100" dirty="0">
                <a:cs typeface="Arial" panose="020B0604020202020204" pitchFamily="34" charset="0"/>
              </a:rPr>
              <a:t>Fastgør den med fastgørelsesstropper under madrassen.</a:t>
            </a:r>
          </a:p>
          <a:p>
            <a:pPr marL="171450" lvl="0" indent="-171450">
              <a:lnSpc>
                <a:spcPct val="150000"/>
              </a:lnSpc>
              <a:buFont typeface="Wingdings" panose="05000000000000000000" pitchFamily="2" charset="2"/>
              <a:buChar char="q"/>
            </a:pPr>
            <a:r>
              <a:rPr lang="da-DK" sz="1200" dirty="0"/>
              <a:t>Læg et tyndt åndbart stof over luftmadrassen, hvis det ikke ledsages af sit eget betræk, så det ikke kommer i direkte kontakt med patientens hud.</a:t>
            </a:r>
          </a:p>
          <a:p>
            <a:pPr>
              <a:lnSpc>
                <a:spcPct val="150000"/>
              </a:lnSpc>
            </a:pPr>
            <a:r>
              <a:rPr lang="da-DK" sz="1100" b="1" dirty="0">
                <a:cs typeface="Arial" panose="020B0604020202020204" pitchFamily="34" charset="0"/>
              </a:rPr>
              <a:t>Til pumpen (0806278) </a:t>
            </a:r>
          </a:p>
          <a:p>
            <a:pPr marL="171450" indent="-171450">
              <a:lnSpc>
                <a:spcPct val="150000"/>
              </a:lnSpc>
              <a:buFont typeface="Wingdings" panose="05000000000000000000" pitchFamily="2" charset="2"/>
              <a:buChar char="q"/>
            </a:pPr>
            <a:r>
              <a:rPr lang="da-DK" sz="1100" dirty="0">
                <a:cs typeface="Arial" panose="020B0604020202020204" pitchFamily="34" charset="0"/>
              </a:rPr>
              <a:t>Fastgør madrassen til pumpen ved hjælp af passende slanger, der er i pakken, Når du hører et "klik", vil forbindelsen være sikret. Slut pumpen til strømforsyningen, tryk på "ON/OFF"-kontakten, og drej knappen til maksimum for at puste madrassen op, FØR den skal bruges af patienten.</a:t>
            </a:r>
          </a:p>
          <a:p>
            <a:pPr marL="171450" indent="-171450">
              <a:lnSpc>
                <a:spcPct val="150000"/>
              </a:lnSpc>
              <a:buFont typeface="Wingdings" panose="05000000000000000000" pitchFamily="2" charset="2"/>
              <a:buChar char="q"/>
            </a:pPr>
            <a:r>
              <a:rPr lang="da-DK" sz="1100" dirty="0">
                <a:cs typeface="Arial" panose="020B0604020202020204" pitchFamily="34" charset="0"/>
              </a:rPr>
              <a:t>Når madrassen er helt oppustet, kan du justere trykområdet, afhængigt af brugerens behov, ved hjælp af kontakten.</a:t>
            </a:r>
          </a:p>
          <a:p>
            <a:pPr marL="171450" indent="-171450">
              <a:lnSpc>
                <a:spcPct val="150000"/>
              </a:lnSpc>
              <a:buFont typeface="Wingdings" panose="05000000000000000000" pitchFamily="2" charset="2"/>
              <a:buChar char="q"/>
            </a:pPr>
            <a:r>
              <a:rPr lang="da-DK" sz="1100" dirty="0">
                <a:cs typeface="Arial" panose="020B0604020202020204" pitchFamily="34" charset="0"/>
              </a:rPr>
              <a:t>OBS: STATISK tilstand er kun i 20 minutter!!!</a:t>
            </a:r>
          </a:p>
        </p:txBody>
      </p:sp>
      <p:sp>
        <p:nvSpPr>
          <p:cNvPr id="8" name="Ορθογώνιο 7"/>
          <p:cNvSpPr/>
          <p:nvPr/>
        </p:nvSpPr>
        <p:spPr>
          <a:xfrm>
            <a:off x="323" y="2624834"/>
            <a:ext cx="2664296" cy="275625"/>
          </a:xfrm>
          <a:prstGeom prst="rect">
            <a:avLst/>
          </a:prstGeom>
          <a:solidFill>
            <a:schemeClr val="bg1">
              <a:lumMod val="5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9" name="Ορθογώνιο 8"/>
          <p:cNvSpPr/>
          <p:nvPr/>
        </p:nvSpPr>
        <p:spPr>
          <a:xfrm>
            <a:off x="491939" y="2608758"/>
            <a:ext cx="1658916" cy="307777"/>
          </a:xfrm>
          <a:prstGeom prst="rect">
            <a:avLst/>
          </a:prstGeom>
        </p:spPr>
        <p:txBody>
          <a:bodyPr wrap="none">
            <a:spAutoFit/>
          </a:bodyPr>
          <a:lstStyle/>
          <a:p>
            <a:r>
              <a:rPr lang="da-DK" sz="1400" b="1" dirty="0">
                <a:solidFill>
                  <a:schemeClr val="bg1"/>
                </a:solidFill>
                <a:latin typeface="Arial" panose="020B0604020202020204" pitchFamily="34" charset="0"/>
                <a:cs typeface="Arial" panose="020B0604020202020204" pitchFamily="34" charset="0"/>
              </a:rPr>
              <a:t>BETJENING OG BRUG</a:t>
            </a:r>
          </a:p>
        </p:txBody>
      </p:sp>
      <p:sp>
        <p:nvSpPr>
          <p:cNvPr id="10" name="TextBox 9"/>
          <p:cNvSpPr txBox="1"/>
          <p:nvPr/>
        </p:nvSpPr>
        <p:spPr>
          <a:xfrm>
            <a:off x="4732277" y="36215"/>
            <a:ext cx="596638" cy="523220"/>
          </a:xfrm>
          <a:prstGeom prst="rect">
            <a:avLst/>
          </a:prstGeom>
          <a:noFill/>
        </p:spPr>
        <p:txBody>
          <a:bodyPr wrap="none" rtlCol="0">
            <a:spAutoFit/>
          </a:bodyPr>
          <a:lstStyle/>
          <a:p>
            <a:r>
              <a:rPr lang="da-DK" sz="2800" b="1"/>
              <a:t>DA</a:t>
            </a:r>
          </a:p>
        </p:txBody>
      </p:sp>
      <p:pic>
        <p:nvPicPr>
          <p:cNvPr id="12" name="Εικόνα 1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323255" y="36215"/>
            <a:ext cx="429596" cy="432047"/>
          </a:xfrm>
          <a:prstGeom prst="rect">
            <a:avLst/>
          </a:prstGeom>
        </p:spPr>
      </p:pic>
      <p:sp>
        <p:nvSpPr>
          <p:cNvPr id="11" name="Θέση αριθμού διαφάνειας 10">
            <a:extLst>
              <a:ext uri="{FF2B5EF4-FFF2-40B4-BE49-F238E27FC236}">
                <a16:creationId xmlns:a16="http://schemas.microsoft.com/office/drawing/2014/main" id="{32D6B7F0-0CBA-4FAE-9B9E-7100AA38485A}"/>
              </a:ext>
            </a:extLst>
          </p:cNvPr>
          <p:cNvSpPr>
            <a:spLocks noGrp="1"/>
          </p:cNvSpPr>
          <p:nvPr>
            <p:ph type="sldNum" sz="quarter" idx="12"/>
          </p:nvPr>
        </p:nvSpPr>
        <p:spPr/>
        <p:txBody>
          <a:bodyPr/>
          <a:lstStyle/>
          <a:p>
            <a:fld id="{3DF53439-851E-44AD-84B1-B6BFC3D0C743}" type="slidenum">
              <a:rPr lang="el-GR" smtClean="0"/>
              <a:t>2</a:t>
            </a:fld>
            <a:endParaRPr lang="el-GR"/>
          </a:p>
        </p:txBody>
      </p:sp>
    </p:spTree>
    <p:extLst>
      <p:ext uri="{BB962C8B-B14F-4D97-AF65-F5344CB8AC3E}">
        <p14:creationId xmlns:p14="http://schemas.microsoft.com/office/powerpoint/2010/main" val="31152379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Ομάδα 4"/>
          <p:cNvGrpSpPr/>
          <p:nvPr/>
        </p:nvGrpSpPr>
        <p:grpSpPr>
          <a:xfrm>
            <a:off x="72331" y="3084228"/>
            <a:ext cx="3672732" cy="307777"/>
            <a:chOff x="-1" y="271291"/>
            <a:chExt cx="2970500" cy="307776"/>
          </a:xfrm>
        </p:grpSpPr>
        <p:sp>
          <p:nvSpPr>
            <p:cNvPr id="6" name="Ορθογώνιο 5"/>
            <p:cNvSpPr/>
            <p:nvPr/>
          </p:nvSpPr>
          <p:spPr>
            <a:xfrm>
              <a:off x="-1" y="287367"/>
              <a:ext cx="2772632" cy="275626"/>
            </a:xfrm>
            <a:prstGeom prst="rect">
              <a:avLst/>
            </a:prstGeom>
            <a:solidFill>
              <a:schemeClr val="bg1">
                <a:lumMod val="5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7" name="Ορθογώνιο 6"/>
            <p:cNvSpPr/>
            <p:nvPr/>
          </p:nvSpPr>
          <p:spPr>
            <a:xfrm>
              <a:off x="288355" y="271291"/>
              <a:ext cx="2682144" cy="307776"/>
            </a:xfrm>
            <a:prstGeom prst="rect">
              <a:avLst/>
            </a:prstGeom>
          </p:spPr>
          <p:txBody>
            <a:bodyPr wrap="none">
              <a:spAutoFit/>
            </a:bodyPr>
            <a:lstStyle/>
            <a:p>
              <a:r>
                <a:rPr lang="da-DK" sz="1400" b="1" dirty="0">
                  <a:solidFill>
                    <a:schemeClr val="bg1"/>
                  </a:solidFill>
                  <a:latin typeface="Arial" panose="020B0604020202020204" pitchFamily="34" charset="0"/>
                  <a:cs typeface="Arial" panose="020B0604020202020204" pitchFamily="34" charset="0"/>
                </a:rPr>
                <a:t>EF-overensstemmelseserklæring</a:t>
              </a:r>
            </a:p>
          </p:txBody>
        </p:sp>
      </p:grpSp>
      <p:sp>
        <p:nvSpPr>
          <p:cNvPr id="15" name="TextBox 14"/>
          <p:cNvSpPr txBox="1"/>
          <p:nvPr/>
        </p:nvSpPr>
        <p:spPr>
          <a:xfrm>
            <a:off x="56701" y="612279"/>
            <a:ext cx="5006076" cy="2192908"/>
          </a:xfrm>
          <a:prstGeom prst="rect">
            <a:avLst/>
          </a:prstGeom>
          <a:noFill/>
        </p:spPr>
        <p:txBody>
          <a:bodyPr wrap="square" rtlCol="0">
            <a:spAutoFit/>
          </a:bodyPr>
          <a:lstStyle/>
          <a:p>
            <a:r>
              <a:rPr lang="da-DK" sz="1050" b="1" dirty="0">
                <a:latin typeface="Arial" panose="020B0604020202020204" pitchFamily="34" charset="0"/>
                <a:cs typeface="Arial" panose="020B0604020202020204" pitchFamily="34" charset="0"/>
              </a:rPr>
              <a:t>Til pumpen (0806278):</a:t>
            </a:r>
          </a:p>
          <a:p>
            <a:pPr marL="171450" indent="-171450">
              <a:buFont typeface="Wingdings" panose="05000000000000000000" pitchFamily="2" charset="2"/>
              <a:buChar char="q"/>
            </a:pPr>
            <a:r>
              <a:rPr lang="da-DK" sz="1050" dirty="0">
                <a:latin typeface="Arial" panose="020B0604020202020204" pitchFamily="34" charset="0"/>
                <a:cs typeface="Arial" panose="020B0604020202020204" pitchFamily="34" charset="0"/>
              </a:rPr>
              <a:t>Tryk på den "orange" kontakt for at vælge statisk tryk. Denne kontakt aktiverer eller deaktiverer den vekslende luftstrøm fra pumpen til madrassen og giver et kontinuerligt flow.</a:t>
            </a:r>
          </a:p>
          <a:p>
            <a:endParaRPr lang="en-US" sz="1050" b="1" dirty="0">
              <a:latin typeface="Arial" panose="020B0604020202020204" pitchFamily="34" charset="0"/>
              <a:cs typeface="Arial" panose="020B0604020202020204" pitchFamily="34" charset="0"/>
            </a:endParaRPr>
          </a:p>
          <a:p>
            <a:pPr marL="171450" indent="-171450" algn="just">
              <a:buFont typeface="Wingdings" panose="05000000000000000000" pitchFamily="2" charset="2"/>
              <a:buChar char="v"/>
            </a:pPr>
            <a:r>
              <a:rPr lang="da-DK" sz="1050" dirty="0">
                <a:latin typeface="Arial" panose="020B0604020202020204" pitchFamily="34" charset="0"/>
                <a:cs typeface="Arial" panose="020B0604020202020204" pitchFamily="34" charset="0"/>
              </a:rPr>
              <a:t>Når der er en nødsituation, hvor der skal udføres HLR på patienten, skal du hurtigt trække i HLR-ventilerne for at frigive luft fra madrassen. HLR-ventilen er placeret i hovedenden i venstre side af madrassen. Lynkoblingen, der findes på pumpeenheden, kan frakobles for endnu hurtigere tømning.</a:t>
            </a:r>
          </a:p>
          <a:p>
            <a:pPr marL="171450" indent="-171450" algn="just">
              <a:buFont typeface="Wingdings" panose="05000000000000000000" pitchFamily="2" charset="2"/>
              <a:buChar char="v"/>
            </a:pPr>
            <a:endParaRPr lang="el-GR" sz="1050" dirty="0">
              <a:latin typeface="Arial" panose="020B0604020202020204" pitchFamily="34" charset="0"/>
              <a:cs typeface="Arial" panose="020B0604020202020204" pitchFamily="34" charset="0"/>
            </a:endParaRPr>
          </a:p>
          <a:p>
            <a:pPr marL="171450" indent="-171450" algn="just">
              <a:buFont typeface="Wingdings" panose="05000000000000000000" pitchFamily="2" charset="2"/>
              <a:buChar char="v"/>
            </a:pPr>
            <a:r>
              <a:rPr lang="da-DK" sz="1050" dirty="0">
                <a:latin typeface="Arial" panose="020B0604020202020204" pitchFamily="34" charset="0"/>
                <a:cs typeface="Arial" panose="020B0604020202020204" pitchFamily="34" charset="0"/>
              </a:rPr>
              <a:t>Der er fire rør med ventilationshuller på deres kanter, fra rørene på </a:t>
            </a:r>
            <a:r>
              <a:rPr lang="da-DK" sz="1050" dirty="0" err="1">
                <a:latin typeface="Arial" panose="020B0604020202020204" pitchFamily="34" charset="0"/>
                <a:cs typeface="Arial" panose="020B0604020202020204" pitchFamily="34" charset="0"/>
              </a:rPr>
              <a:t>anti</a:t>
            </a:r>
            <a:r>
              <a:rPr lang="da-DK" sz="1050" dirty="0">
                <a:latin typeface="Arial" panose="020B0604020202020204" pitchFamily="34" charset="0"/>
                <a:cs typeface="Arial" panose="020B0604020202020204" pitchFamily="34" charset="0"/>
              </a:rPr>
              <a:t>-tryksårsmadrassen.</a:t>
            </a:r>
          </a:p>
          <a:p>
            <a:endParaRPr lang="el-GR" sz="1050" b="1" dirty="0">
              <a:latin typeface="Arial" panose="020B0604020202020204" pitchFamily="34" charset="0"/>
              <a:cs typeface="Arial" panose="020B0604020202020204" pitchFamily="34" charset="0"/>
            </a:endParaRPr>
          </a:p>
        </p:txBody>
      </p:sp>
      <p:grpSp>
        <p:nvGrpSpPr>
          <p:cNvPr id="16" name="Ομάδα 15"/>
          <p:cNvGrpSpPr/>
          <p:nvPr/>
        </p:nvGrpSpPr>
        <p:grpSpPr>
          <a:xfrm>
            <a:off x="37849" y="252239"/>
            <a:ext cx="3130826" cy="307777"/>
            <a:chOff x="323" y="2824782"/>
            <a:chExt cx="2304256" cy="307776"/>
          </a:xfrm>
        </p:grpSpPr>
        <p:sp>
          <p:nvSpPr>
            <p:cNvPr id="17" name="Ορθογώνιο 16"/>
            <p:cNvSpPr/>
            <p:nvPr/>
          </p:nvSpPr>
          <p:spPr>
            <a:xfrm>
              <a:off x="323" y="2847061"/>
              <a:ext cx="2304256" cy="275626"/>
            </a:xfrm>
            <a:prstGeom prst="rect">
              <a:avLst/>
            </a:prstGeom>
            <a:solidFill>
              <a:schemeClr val="bg1">
                <a:lumMod val="5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8" name="Ορθογώνιο 17"/>
            <p:cNvSpPr/>
            <p:nvPr/>
          </p:nvSpPr>
          <p:spPr>
            <a:xfrm>
              <a:off x="491939" y="2824782"/>
              <a:ext cx="1504917" cy="307776"/>
            </a:xfrm>
            <a:prstGeom prst="rect">
              <a:avLst/>
            </a:prstGeom>
          </p:spPr>
          <p:txBody>
            <a:bodyPr wrap="none">
              <a:spAutoFit/>
            </a:bodyPr>
            <a:lstStyle/>
            <a:p>
              <a:r>
                <a:rPr lang="da-DK" sz="1400" b="1">
                  <a:solidFill>
                    <a:schemeClr val="bg1"/>
                  </a:solidFill>
                  <a:latin typeface="Arial" panose="020B0604020202020204" pitchFamily="34" charset="0"/>
                  <a:cs typeface="Arial" panose="020B0604020202020204" pitchFamily="34" charset="0"/>
                </a:rPr>
                <a:t>BETJENING OG BRUG</a:t>
              </a:r>
            </a:p>
          </p:txBody>
        </p:sp>
      </p:grpSp>
      <p:pic>
        <p:nvPicPr>
          <p:cNvPr id="20" name="Εικόνα 1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899319" y="36215"/>
            <a:ext cx="429596" cy="432047"/>
          </a:xfrm>
          <a:prstGeom prst="rect">
            <a:avLst/>
          </a:prstGeom>
        </p:spPr>
      </p:pic>
      <p:sp>
        <p:nvSpPr>
          <p:cNvPr id="4" name="Θέση αριθμού διαφάνειας 3">
            <a:extLst>
              <a:ext uri="{FF2B5EF4-FFF2-40B4-BE49-F238E27FC236}">
                <a16:creationId xmlns:a16="http://schemas.microsoft.com/office/drawing/2014/main" id="{85322B4D-CC6F-4F1F-8F1F-3BB742DF1960}"/>
              </a:ext>
            </a:extLst>
          </p:cNvPr>
          <p:cNvSpPr>
            <a:spLocks noGrp="1"/>
          </p:cNvSpPr>
          <p:nvPr>
            <p:ph type="sldNum" sz="quarter" idx="12"/>
          </p:nvPr>
        </p:nvSpPr>
        <p:spPr/>
        <p:txBody>
          <a:bodyPr/>
          <a:lstStyle/>
          <a:p>
            <a:fld id="{3DF53439-851E-44AD-84B1-B6BFC3D0C743}" type="slidenum">
              <a:rPr lang="el-GR" smtClean="0"/>
              <a:t>3</a:t>
            </a:fld>
            <a:endParaRPr lang="el-GR"/>
          </a:p>
        </p:txBody>
      </p:sp>
      <p:sp>
        <p:nvSpPr>
          <p:cNvPr id="14" name="Ορθογώνιο 13">
            <a:extLst>
              <a:ext uri="{FF2B5EF4-FFF2-40B4-BE49-F238E27FC236}">
                <a16:creationId xmlns:a16="http://schemas.microsoft.com/office/drawing/2014/main" id="{4EC916AA-B60C-40D3-8570-C825BBEA44D3}"/>
              </a:ext>
            </a:extLst>
          </p:cNvPr>
          <p:cNvSpPr/>
          <p:nvPr/>
        </p:nvSpPr>
        <p:spPr>
          <a:xfrm>
            <a:off x="129161" y="3583329"/>
            <a:ext cx="4852243" cy="808876"/>
          </a:xfrm>
          <a:prstGeom prst="rect">
            <a:avLst/>
          </a:prstGeom>
        </p:spPr>
        <p:txBody>
          <a:bodyPr wrap="square">
            <a:spAutoFit/>
          </a:bodyPr>
          <a:lstStyle/>
          <a:p>
            <a:pPr>
              <a:lnSpc>
                <a:spcPct val="107000"/>
              </a:lnSpc>
              <a:spcAft>
                <a:spcPts val="800"/>
              </a:spcAft>
              <a:tabLst>
                <a:tab pos="457200" algn="l"/>
              </a:tabLst>
            </a:pPr>
            <a:r>
              <a:rPr lang="da-DK" sz="1100" b="1" dirty="0">
                <a:latin typeface="+mj-lt"/>
                <a:ea typeface="Calibri" panose="020F0502020204030204" pitchFamily="34" charset="0"/>
              </a:rPr>
              <a:t>Vi er eneansvarlige for at erklære, at det medicinske udstyr, der er nævnt i denne erklæring, er af lavrisikoklasse (klasse I) og overholder kravene i EU-forordning 2017/745 og, hvor det er relevant, de standarder og den lovgivning, der henvises til.</a:t>
            </a:r>
          </a:p>
        </p:txBody>
      </p:sp>
    </p:spTree>
    <p:extLst>
      <p:ext uri="{BB962C8B-B14F-4D97-AF65-F5344CB8AC3E}">
        <p14:creationId xmlns:p14="http://schemas.microsoft.com/office/powerpoint/2010/main" val="33480563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191630" y="4576926"/>
            <a:ext cx="4560340" cy="2516073"/>
          </a:xfrm>
          <a:prstGeom prst="rect">
            <a:avLst/>
          </a:prstGeom>
        </p:spPr>
        <p:txBody>
          <a:bodyPr wrap="square">
            <a:spAutoFit/>
          </a:bodyPr>
          <a:lstStyle/>
          <a:p>
            <a:pPr marL="171450" indent="-171450">
              <a:lnSpc>
                <a:spcPct val="150000"/>
              </a:lnSpc>
              <a:buFont typeface="Wingdings" panose="05000000000000000000" pitchFamily="2" charset="2"/>
              <a:buChar char="q"/>
            </a:pPr>
            <a:r>
              <a:rPr lang="da-DK" sz="1050" dirty="0">
                <a:latin typeface="Arial" panose="020B0604020202020204" pitchFamily="34" charset="0"/>
                <a:cs typeface="Arial" panose="020B0604020202020204" pitchFamily="34" charset="0"/>
              </a:rPr>
              <a:t>For at rengøre madrassen skal du bruge en blød klud eller svamp og vand med mild sæbe. OBS: Brug ikke sure eller kaustiske opløsninger.</a:t>
            </a:r>
          </a:p>
          <a:p>
            <a:pPr marL="171450" lvl="0" indent="-171450">
              <a:lnSpc>
                <a:spcPct val="150000"/>
              </a:lnSpc>
              <a:buFont typeface="Wingdings" panose="05000000000000000000" pitchFamily="2" charset="2"/>
              <a:buChar char="q"/>
            </a:pPr>
            <a:r>
              <a:rPr lang="da-DK" sz="1050" dirty="0">
                <a:latin typeface="Arial" panose="020B0604020202020204" pitchFamily="34" charset="0"/>
                <a:cs typeface="Arial" panose="020B0604020202020204" pitchFamily="34" charset="0"/>
              </a:rPr>
              <a:t>Der må ikke ryges eller bruges ild i nærheden af madrassen.</a:t>
            </a:r>
          </a:p>
          <a:p>
            <a:pPr marL="171450" lvl="0" indent="-171450">
              <a:lnSpc>
                <a:spcPct val="150000"/>
              </a:lnSpc>
              <a:buFont typeface="Wingdings" panose="05000000000000000000" pitchFamily="2" charset="2"/>
              <a:buChar char="q"/>
            </a:pPr>
            <a:r>
              <a:rPr lang="da-DK" sz="1050" dirty="0">
                <a:latin typeface="Arial" panose="020B0604020202020204" pitchFamily="34" charset="0"/>
                <a:cs typeface="Arial" panose="020B0604020202020204" pitchFamily="34" charset="0"/>
              </a:rPr>
              <a:t>Lad ikke madrassen komme i kontakt med direkte varmekilder.</a:t>
            </a:r>
          </a:p>
          <a:p>
            <a:pPr marL="171450" lvl="0" indent="-171450">
              <a:lnSpc>
                <a:spcPct val="150000"/>
              </a:lnSpc>
              <a:buFont typeface="Wingdings" panose="05000000000000000000" pitchFamily="2" charset="2"/>
              <a:buChar char="q"/>
            </a:pPr>
            <a:r>
              <a:rPr lang="da-DK" sz="1050" dirty="0">
                <a:latin typeface="Arial" panose="020B0604020202020204" pitchFamily="34" charset="0"/>
                <a:cs typeface="Arial" panose="020B0604020202020204" pitchFamily="34" charset="0"/>
              </a:rPr>
              <a:t>Hvis du skal opbevare madrassen, skal du tømme den for luft og folde den.</a:t>
            </a:r>
          </a:p>
          <a:p>
            <a:pPr marL="171450" indent="-171450">
              <a:lnSpc>
                <a:spcPct val="150000"/>
              </a:lnSpc>
              <a:buFont typeface="Wingdings" panose="05000000000000000000" pitchFamily="2" charset="2"/>
              <a:buChar char="q"/>
            </a:pPr>
            <a:r>
              <a:rPr lang="da-DK" sz="1050" dirty="0">
                <a:latin typeface="Arial" panose="020B0604020202020204" pitchFamily="34" charset="0"/>
                <a:cs typeface="Arial" panose="020B0604020202020204" pitchFamily="34" charset="0"/>
              </a:rPr>
              <a:t>Opbevar pumpen i et rent, tørt og godt ventileret miljø.</a:t>
            </a:r>
          </a:p>
          <a:p>
            <a:pPr marL="171450" indent="-171450">
              <a:lnSpc>
                <a:spcPct val="150000"/>
              </a:lnSpc>
              <a:buFont typeface="Wingdings" panose="05000000000000000000" pitchFamily="2" charset="2"/>
              <a:buChar char="q"/>
            </a:pPr>
            <a:r>
              <a:rPr lang="da-DK" sz="1050" dirty="0">
                <a:latin typeface="Arial" panose="020B0604020202020204" pitchFamily="34" charset="0"/>
                <a:cs typeface="Arial" panose="020B0604020202020204" pitchFamily="34" charset="0"/>
              </a:rPr>
              <a:t>Før du rengør pumpen, skal du afbryde strømforsyningen.</a:t>
            </a:r>
          </a:p>
          <a:p>
            <a:pPr marL="171450" indent="-171450">
              <a:lnSpc>
                <a:spcPct val="150000"/>
              </a:lnSpc>
              <a:buFont typeface="Wingdings" panose="05000000000000000000" pitchFamily="2" charset="2"/>
              <a:buChar char="q"/>
            </a:pPr>
            <a:r>
              <a:rPr lang="da-DK" sz="1050" dirty="0">
                <a:latin typeface="Arial" panose="020B0604020202020204" pitchFamily="34" charset="0"/>
                <a:cs typeface="Arial" panose="020B0604020202020204" pitchFamily="34" charset="0"/>
              </a:rPr>
              <a:t>Rengør pumpen med en tør klud. OBS: Lad ikke pumpen komme i kontakt med væsker.</a:t>
            </a:r>
          </a:p>
        </p:txBody>
      </p:sp>
      <p:grpSp>
        <p:nvGrpSpPr>
          <p:cNvPr id="8" name="Ομάδα 7"/>
          <p:cNvGrpSpPr/>
          <p:nvPr/>
        </p:nvGrpSpPr>
        <p:grpSpPr>
          <a:xfrm>
            <a:off x="191631" y="4284687"/>
            <a:ext cx="1870007" cy="307777"/>
            <a:chOff x="191630" y="3276575"/>
            <a:chExt cx="1870007" cy="307776"/>
          </a:xfrm>
        </p:grpSpPr>
        <p:sp>
          <p:nvSpPr>
            <p:cNvPr id="5" name="Ορθογώνιο 4"/>
            <p:cNvSpPr/>
            <p:nvPr/>
          </p:nvSpPr>
          <p:spPr>
            <a:xfrm>
              <a:off x="191630" y="3292650"/>
              <a:ext cx="1870007" cy="275626"/>
            </a:xfrm>
            <a:prstGeom prst="rect">
              <a:avLst/>
            </a:prstGeom>
            <a:solidFill>
              <a:schemeClr val="bg1">
                <a:lumMod val="5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6" name="Ορθογώνιο 5"/>
            <p:cNvSpPr/>
            <p:nvPr/>
          </p:nvSpPr>
          <p:spPr>
            <a:xfrm>
              <a:off x="491939" y="3276575"/>
              <a:ext cx="1511952" cy="307776"/>
            </a:xfrm>
            <a:prstGeom prst="rect">
              <a:avLst/>
            </a:prstGeom>
          </p:spPr>
          <p:txBody>
            <a:bodyPr wrap="none">
              <a:spAutoFit/>
            </a:bodyPr>
            <a:lstStyle/>
            <a:p>
              <a:r>
                <a:rPr lang="da-DK" sz="1400" b="1">
                  <a:solidFill>
                    <a:schemeClr val="bg1"/>
                  </a:solidFill>
                  <a:latin typeface="Arial" panose="020B0604020202020204" pitchFamily="34" charset="0"/>
                  <a:cs typeface="Arial" panose="020B0604020202020204" pitchFamily="34" charset="0"/>
                </a:rPr>
                <a:t>VEDLIGEHOLDELSE</a:t>
              </a:r>
            </a:p>
          </p:txBody>
        </p:sp>
      </p:grpSp>
      <p:grpSp>
        <p:nvGrpSpPr>
          <p:cNvPr id="7" name="Ομάδα 6"/>
          <p:cNvGrpSpPr/>
          <p:nvPr/>
        </p:nvGrpSpPr>
        <p:grpSpPr>
          <a:xfrm>
            <a:off x="323" y="160486"/>
            <a:ext cx="2227476" cy="307777"/>
            <a:chOff x="323" y="299154"/>
            <a:chExt cx="2227476" cy="307776"/>
          </a:xfrm>
        </p:grpSpPr>
        <p:sp>
          <p:nvSpPr>
            <p:cNvPr id="11" name="Ορθογώνιο 10"/>
            <p:cNvSpPr/>
            <p:nvPr/>
          </p:nvSpPr>
          <p:spPr>
            <a:xfrm>
              <a:off x="323" y="315230"/>
              <a:ext cx="2227476" cy="275626"/>
            </a:xfrm>
            <a:prstGeom prst="rect">
              <a:avLst/>
            </a:prstGeom>
            <a:solidFill>
              <a:schemeClr val="bg1">
                <a:lumMod val="5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2" name="Ορθογώνιο 11"/>
            <p:cNvSpPr/>
            <p:nvPr/>
          </p:nvSpPr>
          <p:spPr>
            <a:xfrm>
              <a:off x="491939" y="299154"/>
              <a:ext cx="1678152" cy="307776"/>
            </a:xfrm>
            <a:prstGeom prst="rect">
              <a:avLst/>
            </a:prstGeom>
          </p:spPr>
          <p:txBody>
            <a:bodyPr wrap="none">
              <a:spAutoFit/>
            </a:bodyPr>
            <a:lstStyle/>
            <a:p>
              <a:r>
                <a:rPr lang="da-DK" sz="1400" b="1">
                  <a:solidFill>
                    <a:schemeClr val="bg1"/>
                  </a:solidFill>
                  <a:latin typeface="Arial" panose="020B0604020202020204" pitchFamily="34" charset="0"/>
                  <a:cs typeface="Arial" panose="020B0604020202020204" pitchFamily="34" charset="0"/>
                </a:rPr>
                <a:t>SPECIFIKATIONER</a:t>
              </a:r>
            </a:p>
          </p:txBody>
        </p:sp>
      </p:grpSp>
      <p:graphicFrame>
        <p:nvGraphicFramePr>
          <p:cNvPr id="3" name="Πίνακας 2"/>
          <p:cNvGraphicFramePr>
            <a:graphicFrameLocks noGrp="1"/>
          </p:cNvGraphicFramePr>
          <p:nvPr>
            <p:extLst>
              <p:ext uri="{D42A27DB-BD31-4B8C-83A1-F6EECF244321}">
                <p14:modId xmlns:p14="http://schemas.microsoft.com/office/powerpoint/2010/main" val="34705189"/>
              </p:ext>
            </p:extLst>
          </p:nvPr>
        </p:nvGraphicFramePr>
        <p:xfrm>
          <a:off x="360364" y="619364"/>
          <a:ext cx="4380048" cy="3593315"/>
        </p:xfrm>
        <a:graphic>
          <a:graphicData uri="http://schemas.openxmlformats.org/drawingml/2006/table">
            <a:tbl>
              <a:tblPr/>
              <a:tblGrid>
                <a:gridCol w="864096">
                  <a:extLst>
                    <a:ext uri="{9D8B030D-6E8A-4147-A177-3AD203B41FA5}">
                      <a16:colId xmlns:a16="http://schemas.microsoft.com/office/drawing/2014/main" val="20000"/>
                    </a:ext>
                  </a:extLst>
                </a:gridCol>
                <a:gridCol w="1656184">
                  <a:extLst>
                    <a:ext uri="{9D8B030D-6E8A-4147-A177-3AD203B41FA5}">
                      <a16:colId xmlns:a16="http://schemas.microsoft.com/office/drawing/2014/main" val="20001"/>
                    </a:ext>
                  </a:extLst>
                </a:gridCol>
                <a:gridCol w="1859768">
                  <a:extLst>
                    <a:ext uri="{9D8B030D-6E8A-4147-A177-3AD203B41FA5}">
                      <a16:colId xmlns:a16="http://schemas.microsoft.com/office/drawing/2014/main" val="20002"/>
                    </a:ext>
                  </a:extLst>
                </a:gridCol>
              </a:tblGrid>
              <a:tr h="342368">
                <a:tc rowSpan="8">
                  <a:txBody>
                    <a:bodyPr/>
                    <a:lstStyle/>
                    <a:p>
                      <a:pPr algn="ctr" fontAlgn="ctr"/>
                      <a:r>
                        <a:rPr lang="da-DK" sz="1100" b="1" i="0" u="none" strike="noStrike">
                          <a:solidFill>
                            <a:srgbClr val="000000"/>
                          </a:solidFill>
                          <a:latin typeface="Arial"/>
                        </a:rPr>
                        <a:t>PUMPE</a:t>
                      </a:r>
                    </a:p>
                  </a:txBody>
                  <a:tcPr marL="7088" marR="7088" marT="7088" marB="0" vert="vert27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da-DK" sz="900" b="0" i="0" u="none" strike="noStrike">
                          <a:solidFill>
                            <a:srgbClr val="000000"/>
                          </a:solidFill>
                          <a:latin typeface="Arial"/>
                        </a:rPr>
                        <a:t>Spænding (V)/ frekvens (Hz) </a:t>
                      </a:r>
                    </a:p>
                  </a:txBody>
                  <a:tcPr marL="7088" marR="7088" marT="70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da-DK" sz="900" b="1" i="0" u="none" strike="noStrike">
                          <a:solidFill>
                            <a:srgbClr val="000000"/>
                          </a:solidFill>
                          <a:latin typeface="Arial"/>
                        </a:rPr>
                        <a:t>AC 220 V/ 50 HZ</a:t>
                      </a:r>
                    </a:p>
                  </a:txBody>
                  <a:tcPr marL="7088" marR="7088" marT="70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199454">
                <a:tc vMerge="1">
                  <a:txBody>
                    <a:bodyPr/>
                    <a:lstStyle/>
                    <a:p>
                      <a:endParaRPr lang="el-GR"/>
                    </a:p>
                  </a:txBody>
                  <a:tcPr/>
                </a:tc>
                <a:tc>
                  <a:txBody>
                    <a:bodyPr/>
                    <a:lstStyle/>
                    <a:p>
                      <a:pPr algn="l" fontAlgn="ctr"/>
                      <a:r>
                        <a:rPr lang="da-DK" sz="900" b="0" i="0" u="none" strike="noStrike">
                          <a:solidFill>
                            <a:srgbClr val="000000"/>
                          </a:solidFill>
                          <a:latin typeface="Arial"/>
                        </a:rPr>
                        <a:t>Luftudgang </a:t>
                      </a:r>
                    </a:p>
                  </a:txBody>
                  <a:tcPr marL="7088" marR="7088" marT="70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da-DK" sz="900" b="0" i="0" u="none" strike="noStrike">
                          <a:solidFill>
                            <a:srgbClr val="000000"/>
                          </a:solidFill>
                          <a:latin typeface="Arial"/>
                        </a:rPr>
                        <a:t>6-8</a:t>
                      </a:r>
                      <a:r>
                        <a:rPr lang="da-DK" sz="900" b="1" i="0" u="none" strike="noStrike">
                          <a:solidFill>
                            <a:srgbClr val="000000"/>
                          </a:solidFill>
                          <a:latin typeface="Arial"/>
                        </a:rPr>
                        <a:t>l/min.</a:t>
                      </a:r>
                    </a:p>
                  </a:txBody>
                  <a:tcPr marL="7088" marR="7088" marT="70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276329">
                <a:tc vMerge="1">
                  <a:txBody>
                    <a:bodyPr/>
                    <a:lstStyle/>
                    <a:p>
                      <a:endParaRPr lang="el-GR"/>
                    </a:p>
                  </a:txBody>
                  <a:tcPr/>
                </a:tc>
                <a:tc>
                  <a:txBody>
                    <a:bodyPr/>
                    <a:lstStyle/>
                    <a:p>
                      <a:pPr algn="l" fontAlgn="ctr"/>
                      <a:r>
                        <a:rPr lang="da-DK" sz="900" b="0" i="0" u="none" strike="noStrike">
                          <a:solidFill>
                            <a:srgbClr val="000000"/>
                          </a:solidFill>
                          <a:latin typeface="Arial"/>
                        </a:rPr>
                        <a:t>Trykområde </a:t>
                      </a:r>
                    </a:p>
                  </a:txBody>
                  <a:tcPr marL="7088" marR="7088" marT="70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da-DK" sz="900" b="1" i="0" u="none" strike="noStrike">
                          <a:solidFill>
                            <a:srgbClr val="000000"/>
                          </a:solidFill>
                          <a:latin typeface="Arial"/>
                        </a:rPr>
                        <a:t>50-110 mmHg</a:t>
                      </a:r>
                    </a:p>
                  </a:txBody>
                  <a:tcPr marL="7088" marR="7088" marT="70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276329">
                <a:tc vMerge="1">
                  <a:txBody>
                    <a:bodyPr/>
                    <a:lstStyle/>
                    <a:p>
                      <a:endParaRPr lang="el-GR"/>
                    </a:p>
                  </a:txBody>
                  <a:tcPr/>
                </a:tc>
                <a:tc>
                  <a:txBody>
                    <a:bodyPr/>
                    <a:lstStyle/>
                    <a:p>
                      <a:pPr algn="l" fontAlgn="ctr"/>
                      <a:r>
                        <a:rPr lang="da-DK" sz="900" b="0" i="0" u="none" strike="noStrike">
                          <a:solidFill>
                            <a:srgbClr val="000000"/>
                          </a:solidFill>
                          <a:latin typeface="Arial"/>
                        </a:rPr>
                        <a:t>Cyklustid </a:t>
                      </a:r>
                    </a:p>
                  </a:txBody>
                  <a:tcPr marL="7088" marR="7088" marT="70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da-DK" sz="900" b="1" i="0" u="none" strike="noStrike">
                          <a:solidFill>
                            <a:srgbClr val="000000"/>
                          </a:solidFill>
                          <a:latin typeface="Arial"/>
                        </a:rPr>
                        <a:t>12 min.</a:t>
                      </a:r>
                    </a:p>
                  </a:txBody>
                  <a:tcPr marL="7088" marR="7088" marT="70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99454">
                <a:tc vMerge="1">
                  <a:txBody>
                    <a:bodyPr/>
                    <a:lstStyle/>
                    <a:p>
                      <a:endParaRPr lang="el-GR"/>
                    </a:p>
                  </a:txBody>
                  <a:tcPr/>
                </a:tc>
                <a:tc>
                  <a:txBody>
                    <a:bodyPr/>
                    <a:lstStyle/>
                    <a:p>
                      <a:pPr algn="l" fontAlgn="ctr"/>
                      <a:r>
                        <a:rPr lang="da-DK" sz="900" b="0" i="0" u="none" strike="noStrike">
                          <a:solidFill>
                            <a:srgbClr val="000000"/>
                          </a:solidFill>
                          <a:latin typeface="Arial"/>
                        </a:rPr>
                        <a:t>Strømforbrug </a:t>
                      </a:r>
                    </a:p>
                  </a:txBody>
                  <a:tcPr marL="7088" marR="7088" marT="70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da-DK" sz="900" b="1" i="0" u="none" strike="noStrike">
                          <a:solidFill>
                            <a:srgbClr val="000000"/>
                          </a:solidFill>
                          <a:latin typeface="Arial"/>
                        </a:rPr>
                        <a:t>≤ 7 W ±</a:t>
                      </a:r>
                      <a:r>
                        <a:rPr lang="da-DK" sz="900" b="1" i="0" u="none" strike="noStrike" baseline="0">
                          <a:solidFill>
                            <a:srgbClr val="000000"/>
                          </a:solidFill>
                          <a:latin typeface="Arial"/>
                        </a:rPr>
                        <a:t> 10 %</a:t>
                      </a:r>
                    </a:p>
                  </a:txBody>
                  <a:tcPr marL="7088" marR="7088" marT="70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199454">
                <a:tc vMerge="1">
                  <a:txBody>
                    <a:bodyPr/>
                    <a:lstStyle/>
                    <a:p>
                      <a:endParaRPr lang="el-GR"/>
                    </a:p>
                  </a:txBody>
                  <a:tcPr/>
                </a:tc>
                <a:tc>
                  <a:txBody>
                    <a:bodyPr/>
                    <a:lstStyle/>
                    <a:p>
                      <a:pPr algn="l" fontAlgn="ctr"/>
                      <a:r>
                        <a:rPr lang="da-DK" sz="900" b="0" i="0" u="none" strike="noStrike">
                          <a:solidFill>
                            <a:srgbClr val="000000"/>
                          </a:solidFill>
                          <a:latin typeface="Arial"/>
                        </a:rPr>
                        <a:t>Støj </a:t>
                      </a:r>
                    </a:p>
                  </a:txBody>
                  <a:tcPr marL="7088" marR="7088" marT="70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da-DK" sz="900" b="1" i="0" u="none" strike="noStrike">
                          <a:solidFill>
                            <a:srgbClr val="000000"/>
                          </a:solidFill>
                          <a:latin typeface="Arial"/>
                        </a:rPr>
                        <a:t>≤ 25 dB ±</a:t>
                      </a:r>
                      <a:r>
                        <a:rPr lang="da-DK" sz="900" b="1" i="0" u="none" strike="noStrike" baseline="0">
                          <a:solidFill>
                            <a:srgbClr val="000000"/>
                          </a:solidFill>
                          <a:latin typeface="Arial"/>
                        </a:rPr>
                        <a:t> 10 %</a:t>
                      </a:r>
                    </a:p>
                  </a:txBody>
                  <a:tcPr marL="7088" marR="7088" marT="70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199454">
                <a:tc vMerge="1">
                  <a:txBody>
                    <a:bodyPr/>
                    <a:lstStyle/>
                    <a:p>
                      <a:pPr algn="l" rtl="0" fontAlgn="ctr"/>
                      <a:endParaRPr lang="el-GR" sz="1200" b="0" i="0" u="none" strike="noStrike" dirty="0">
                        <a:solidFill>
                          <a:srgbClr val="000000"/>
                        </a:solidFill>
                        <a:effectLst/>
                        <a:latin typeface="Arial"/>
                      </a:endParaRPr>
                    </a:p>
                  </a:txBody>
                  <a:tcPr marL="7088" marR="7088" marT="7088" marB="0" vert="vert27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da-DK" sz="900" b="0" i="0" u="none" strike="noStrike">
                          <a:solidFill>
                            <a:srgbClr val="000000"/>
                          </a:solidFill>
                          <a:latin typeface="Arial"/>
                        </a:rPr>
                        <a:t>Dimensioner (LxBxH) </a:t>
                      </a:r>
                    </a:p>
                  </a:txBody>
                  <a:tcPr marL="7088" marR="7088" marT="70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da-DK" sz="900" b="1" i="0" u="none" strike="noStrike">
                          <a:solidFill>
                            <a:srgbClr val="000000"/>
                          </a:solidFill>
                          <a:latin typeface="Arial"/>
                        </a:rPr>
                        <a:t>26 x 12,5 x 8,5 cm </a:t>
                      </a:r>
                    </a:p>
                  </a:txBody>
                  <a:tcPr marL="7088" marR="7088" marT="70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199454">
                <a:tc vMerge="1">
                  <a:txBody>
                    <a:bodyPr/>
                    <a:lstStyle/>
                    <a:p>
                      <a:pPr algn="l" rtl="0" fontAlgn="ctr"/>
                      <a:endParaRPr lang="el-GR" sz="1200" b="0" i="0" u="none" strike="noStrike" dirty="0">
                        <a:solidFill>
                          <a:srgbClr val="000000"/>
                        </a:solidFill>
                        <a:effectLst/>
                        <a:latin typeface="Arial"/>
                      </a:endParaRPr>
                    </a:p>
                  </a:txBody>
                  <a:tcPr marL="7088" marR="7088" marT="7088" marB="0" vert="vert27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da-DK" sz="900" b="0" i="0" u="none" strike="noStrike">
                          <a:solidFill>
                            <a:srgbClr val="000000"/>
                          </a:solidFill>
                          <a:latin typeface="Arial"/>
                        </a:rPr>
                        <a:t>Pumpens vægt</a:t>
                      </a:r>
                    </a:p>
                  </a:txBody>
                  <a:tcPr marL="7088" marR="7088" marT="70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da-DK" sz="900" b="1" i="0" u="none" strike="noStrike">
                          <a:solidFill>
                            <a:srgbClr val="000000"/>
                          </a:solidFill>
                          <a:latin typeface="Arial"/>
                        </a:rPr>
                        <a:t> 1,3 kg</a:t>
                      </a:r>
                    </a:p>
                  </a:txBody>
                  <a:tcPr marL="7088" marR="7088" marT="70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273670">
                <a:tc rowSpan="7">
                  <a:txBody>
                    <a:bodyPr/>
                    <a:lstStyle/>
                    <a:p>
                      <a:pPr algn="ctr" fontAlgn="ctr"/>
                      <a:r>
                        <a:rPr lang="da-DK" sz="900" b="1" i="0" u="none" strike="noStrike" baseline="0">
                          <a:solidFill>
                            <a:srgbClr val="000000"/>
                          </a:solidFill>
                          <a:latin typeface="Arial"/>
                        </a:rPr>
                        <a:t>STRIBET</a:t>
                      </a:r>
                    </a:p>
                    <a:p>
                      <a:pPr algn="ctr" fontAlgn="ctr"/>
                      <a:r>
                        <a:rPr lang="da-DK" sz="1000" b="1" i="0" u="none" strike="noStrike" baseline="0">
                          <a:solidFill>
                            <a:srgbClr val="000000"/>
                          </a:solidFill>
                          <a:latin typeface="Arial"/>
                        </a:rPr>
                        <a:t>MADRAS</a:t>
                      </a:r>
                    </a:p>
                  </a:txBody>
                  <a:tcPr marL="7088" marR="7088" marT="7088" marB="0" vert="vert27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da-DK" sz="900" b="0" i="0" u="none" strike="noStrike">
                          <a:solidFill>
                            <a:srgbClr val="000000"/>
                          </a:solidFill>
                          <a:latin typeface="Arial"/>
                        </a:rPr>
                        <a:t>Maks. belastning </a:t>
                      </a:r>
                    </a:p>
                  </a:txBody>
                  <a:tcPr marL="7088" marR="7088" marT="70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da-DK" sz="900" b="1" i="0" u="none" strike="noStrike">
                          <a:solidFill>
                            <a:srgbClr val="000000"/>
                          </a:solidFill>
                          <a:latin typeface="Arial"/>
                        </a:rPr>
                        <a:t>145 kg</a:t>
                      </a:r>
                    </a:p>
                  </a:txBody>
                  <a:tcPr marL="7088" marR="7088" marT="70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276329">
                <a:tc vMerge="1">
                  <a:txBody>
                    <a:bodyPr/>
                    <a:lstStyle/>
                    <a:p>
                      <a:endParaRPr lang="el-GR"/>
                    </a:p>
                  </a:txBody>
                  <a:tcPr/>
                </a:tc>
                <a:tc>
                  <a:txBody>
                    <a:bodyPr/>
                    <a:lstStyle/>
                    <a:p>
                      <a:pPr algn="l" fontAlgn="ctr"/>
                      <a:r>
                        <a:rPr lang="da-DK" sz="900" b="0" i="0" u="none" strike="noStrike">
                          <a:solidFill>
                            <a:srgbClr val="000000"/>
                          </a:solidFill>
                          <a:latin typeface="Arial"/>
                        </a:rPr>
                        <a:t>Farve</a:t>
                      </a:r>
                    </a:p>
                  </a:txBody>
                  <a:tcPr marL="7088" marR="7088" marT="70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da-DK" sz="900" b="1" i="0" u="none" strike="noStrike">
                          <a:solidFill>
                            <a:srgbClr val="000000"/>
                          </a:solidFill>
                          <a:latin typeface="Arial"/>
                        </a:rPr>
                        <a:t>Blå</a:t>
                      </a:r>
                    </a:p>
                  </a:txBody>
                  <a:tcPr marL="7088" marR="7088" marT="70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r h="276329">
                <a:tc vMerge="1">
                  <a:txBody>
                    <a:bodyPr/>
                    <a:lstStyle/>
                    <a:p>
                      <a:endParaRPr lang="el-GR"/>
                    </a:p>
                  </a:txBody>
                  <a:tcPr/>
                </a:tc>
                <a:tc>
                  <a:txBody>
                    <a:bodyPr/>
                    <a:lstStyle/>
                    <a:p>
                      <a:pPr algn="l" fontAlgn="ctr"/>
                      <a:r>
                        <a:rPr lang="da-DK" sz="900" b="0" i="0" u="none" strike="noStrike">
                          <a:solidFill>
                            <a:srgbClr val="000000"/>
                          </a:solidFill>
                          <a:latin typeface="Arial"/>
                        </a:rPr>
                        <a:t>Materiale</a:t>
                      </a:r>
                    </a:p>
                  </a:txBody>
                  <a:tcPr marL="7088" marR="7088" marT="70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da-DK" sz="900" b="1" i="0" u="none" strike="noStrike">
                          <a:solidFill>
                            <a:srgbClr val="000000"/>
                          </a:solidFill>
                          <a:latin typeface="Arial"/>
                        </a:rPr>
                        <a:t>PVC af medicinsk kvalitet</a:t>
                      </a:r>
                    </a:p>
                  </a:txBody>
                  <a:tcPr marL="7088" marR="7088" marT="70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r h="276329">
                <a:tc vMerge="1">
                  <a:txBody>
                    <a:bodyPr/>
                    <a:lstStyle/>
                    <a:p>
                      <a:endParaRPr lang="el-GR"/>
                    </a:p>
                  </a:txBody>
                  <a:tcPr/>
                </a:tc>
                <a:tc>
                  <a:txBody>
                    <a:bodyPr/>
                    <a:lstStyle/>
                    <a:p>
                      <a:pPr algn="l" fontAlgn="ctr"/>
                      <a:r>
                        <a:rPr lang="da-DK" sz="900" b="0" i="0" u="none" strike="noStrike">
                          <a:solidFill>
                            <a:srgbClr val="000000"/>
                          </a:solidFill>
                          <a:latin typeface="Arial"/>
                        </a:rPr>
                        <a:t>PVC-</a:t>
                      </a:r>
                      <a:r>
                        <a:rPr lang="da-DK" sz="900" b="0" i="0" u="none" strike="noStrike" baseline="0">
                          <a:solidFill>
                            <a:srgbClr val="000000"/>
                          </a:solidFill>
                          <a:latin typeface="Arial"/>
                        </a:rPr>
                        <a:t>tykkelse</a:t>
                      </a:r>
                    </a:p>
                  </a:txBody>
                  <a:tcPr marL="7088" marR="7088" marT="70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da-DK" sz="900" b="1" i="0" u="none" strike="noStrike">
                          <a:solidFill>
                            <a:srgbClr val="000000"/>
                          </a:solidFill>
                          <a:latin typeface="Arial"/>
                        </a:rPr>
                        <a:t>0,45</a:t>
                      </a:r>
                      <a:r>
                        <a:rPr lang="da-DK" sz="900" b="1" i="0" u="none" strike="noStrike" baseline="0">
                          <a:solidFill>
                            <a:srgbClr val="000000"/>
                          </a:solidFill>
                          <a:latin typeface="Arial"/>
                        </a:rPr>
                        <a:t> mm</a:t>
                      </a:r>
                    </a:p>
                  </a:txBody>
                  <a:tcPr marL="7088" marR="7088" marT="70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1"/>
                  </a:ext>
                </a:extLst>
              </a:tr>
              <a:tr h="199454">
                <a:tc vMerge="1">
                  <a:txBody>
                    <a:bodyPr/>
                    <a:lstStyle/>
                    <a:p>
                      <a:endParaRPr lang="el-GR"/>
                    </a:p>
                  </a:txBody>
                  <a:tcPr/>
                </a:tc>
                <a:tc>
                  <a:txBody>
                    <a:bodyPr/>
                    <a:lstStyle/>
                    <a:p>
                      <a:pPr algn="l" fontAlgn="ctr"/>
                      <a:r>
                        <a:rPr lang="da-DK" sz="900" b="0" i="0" u="none" strike="noStrike">
                          <a:solidFill>
                            <a:srgbClr val="000000"/>
                          </a:solidFill>
                          <a:latin typeface="Arial"/>
                        </a:rPr>
                        <a:t>Dimensioner (LxBxH) </a:t>
                      </a:r>
                    </a:p>
                  </a:txBody>
                  <a:tcPr marL="7088" marR="7088" marT="70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da-DK" sz="900" b="1" i="0" u="none" strike="noStrike">
                          <a:solidFill>
                            <a:srgbClr val="000000"/>
                          </a:solidFill>
                          <a:latin typeface="Arial"/>
                        </a:rPr>
                        <a:t>190 x 85 x 11,5 cm (17 celler)</a:t>
                      </a:r>
                    </a:p>
                  </a:txBody>
                  <a:tcPr marL="7088" marR="7088" marT="70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2"/>
                  </a:ext>
                </a:extLst>
              </a:tr>
              <a:tr h="199454">
                <a:tc vMerge="1">
                  <a:txBody>
                    <a:bodyPr/>
                    <a:lstStyle/>
                    <a:p>
                      <a:endParaRPr lang="el-GR"/>
                    </a:p>
                  </a:txBody>
                  <a:tcPr/>
                </a:tc>
                <a:tc>
                  <a:txBody>
                    <a:bodyPr/>
                    <a:lstStyle/>
                    <a:p>
                      <a:pPr algn="l" fontAlgn="ctr"/>
                      <a:r>
                        <a:rPr lang="da-DK" sz="900" b="0" i="0" u="none" strike="noStrike">
                          <a:solidFill>
                            <a:srgbClr val="000000"/>
                          </a:solidFill>
                          <a:latin typeface="Arial"/>
                        </a:rPr>
                        <a:t>Længde på slangen</a:t>
                      </a:r>
                    </a:p>
                  </a:txBody>
                  <a:tcPr marL="7088" marR="7088" marT="70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da-DK" sz="900" b="1" i="0" u="none" strike="noStrike">
                          <a:solidFill>
                            <a:srgbClr val="000000"/>
                          </a:solidFill>
                          <a:latin typeface="Arial"/>
                        </a:rPr>
                        <a:t>150 cm</a:t>
                      </a:r>
                    </a:p>
                  </a:txBody>
                  <a:tcPr marL="7088" marR="7088" marT="70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3"/>
                  </a:ext>
                </a:extLst>
              </a:tr>
              <a:tr h="199454">
                <a:tc vMerge="1">
                  <a:txBody>
                    <a:bodyPr/>
                    <a:lstStyle/>
                    <a:p>
                      <a:endParaRPr lang="el-GR"/>
                    </a:p>
                  </a:txBody>
                  <a:tcPr/>
                </a:tc>
                <a:tc>
                  <a:txBody>
                    <a:bodyPr/>
                    <a:lstStyle/>
                    <a:p>
                      <a:pPr algn="l" fontAlgn="ctr"/>
                      <a:r>
                        <a:rPr lang="da-DK" sz="900" b="0" i="0" u="none" strike="noStrike">
                          <a:solidFill>
                            <a:srgbClr val="000000"/>
                          </a:solidFill>
                          <a:latin typeface="Arial"/>
                        </a:rPr>
                        <a:t>Vægt</a:t>
                      </a:r>
                    </a:p>
                  </a:txBody>
                  <a:tcPr marL="7088" marR="7088" marT="70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da-DK" sz="900" b="1" i="0" u="none" strike="noStrike">
                          <a:solidFill>
                            <a:srgbClr val="000000"/>
                          </a:solidFill>
                          <a:latin typeface="Arial"/>
                        </a:rPr>
                        <a:t>5 kg</a:t>
                      </a:r>
                    </a:p>
                  </a:txBody>
                  <a:tcPr marL="7088" marR="7088" marT="70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4"/>
                  </a:ext>
                </a:extLst>
              </a:tr>
            </a:tbl>
          </a:graphicData>
        </a:graphic>
      </p:graphicFrame>
      <p:pic>
        <p:nvPicPr>
          <p:cNvPr id="14" name="Εικόνα 1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824859" y="36215"/>
            <a:ext cx="429596" cy="432047"/>
          </a:xfrm>
          <a:prstGeom prst="rect">
            <a:avLst/>
          </a:prstGeom>
        </p:spPr>
      </p:pic>
      <p:sp>
        <p:nvSpPr>
          <p:cNvPr id="10" name="Θέση αριθμού διαφάνειας 9">
            <a:extLst>
              <a:ext uri="{FF2B5EF4-FFF2-40B4-BE49-F238E27FC236}">
                <a16:creationId xmlns:a16="http://schemas.microsoft.com/office/drawing/2014/main" id="{B0ADA3AB-ED03-4BA9-A20B-619F17157A08}"/>
              </a:ext>
            </a:extLst>
          </p:cNvPr>
          <p:cNvSpPr>
            <a:spLocks noGrp="1"/>
          </p:cNvSpPr>
          <p:nvPr>
            <p:ph type="sldNum" sz="quarter" idx="12"/>
          </p:nvPr>
        </p:nvSpPr>
        <p:spPr>
          <a:xfrm>
            <a:off x="3832808" y="7089146"/>
            <a:ext cx="1243489" cy="402566"/>
          </a:xfrm>
        </p:spPr>
        <p:txBody>
          <a:bodyPr/>
          <a:lstStyle/>
          <a:p>
            <a:fld id="{3DF53439-851E-44AD-84B1-B6BFC3D0C743}" type="slidenum">
              <a:rPr lang="el-GR" smtClean="0"/>
              <a:t>4</a:t>
            </a:fld>
            <a:endParaRPr lang="el-GR"/>
          </a:p>
        </p:txBody>
      </p:sp>
    </p:spTree>
    <p:extLst>
      <p:ext uri="{BB962C8B-B14F-4D97-AF65-F5344CB8AC3E}">
        <p14:creationId xmlns:p14="http://schemas.microsoft.com/office/powerpoint/2010/main" val="22390869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353419" y="1116335"/>
            <a:ext cx="4824536" cy="3698000"/>
          </a:xfrm>
          <a:prstGeom prst="rect">
            <a:avLst/>
          </a:prstGeom>
        </p:spPr>
        <p:txBody>
          <a:bodyPr wrap="square">
            <a:spAutoFit/>
          </a:bodyPr>
          <a:lstStyle/>
          <a:p>
            <a:pPr marL="171450" lvl="0" indent="-171450">
              <a:lnSpc>
                <a:spcPct val="150000"/>
              </a:lnSpc>
              <a:buFont typeface="Wingdings" panose="05000000000000000000" pitchFamily="2" charset="2"/>
              <a:buChar char="q"/>
            </a:pPr>
            <a:r>
              <a:rPr lang="da-DK" sz="1050" dirty="0">
                <a:latin typeface="Arial" panose="020B0604020202020204" pitchFamily="34" charset="0"/>
                <a:cs typeface="Arial" panose="020B0604020202020204" pitchFamily="34" charset="0"/>
              </a:rPr>
              <a:t>Frakobl ikke slangerne, mens pumpen kører.</a:t>
            </a:r>
          </a:p>
          <a:p>
            <a:pPr marL="171450" lvl="0" indent="-171450">
              <a:lnSpc>
                <a:spcPct val="150000"/>
              </a:lnSpc>
              <a:buFont typeface="Wingdings" panose="05000000000000000000" pitchFamily="2" charset="2"/>
              <a:buChar char="q"/>
            </a:pPr>
            <a:r>
              <a:rPr lang="da-DK" sz="1050" dirty="0">
                <a:latin typeface="Arial" panose="020B0604020202020204" pitchFamily="34" charset="0"/>
                <a:cs typeface="Arial" panose="020B0604020202020204" pitchFamily="34" charset="0"/>
              </a:rPr>
              <a:t>Brug ikke skarpe genstande i nærheden af ​​madrassen.</a:t>
            </a:r>
          </a:p>
          <a:p>
            <a:pPr marL="171450" lvl="0" indent="-171450">
              <a:lnSpc>
                <a:spcPct val="150000"/>
              </a:lnSpc>
              <a:buFont typeface="Wingdings" panose="05000000000000000000" pitchFamily="2" charset="2"/>
              <a:buChar char="q"/>
            </a:pPr>
            <a:r>
              <a:rPr lang="da-DK" sz="1050" dirty="0">
                <a:latin typeface="Arial" panose="020B0604020202020204" pitchFamily="34" charset="0"/>
                <a:cs typeface="Arial" panose="020B0604020202020204" pitchFamily="34" charset="0"/>
              </a:rPr>
              <a:t>Overskrid ikke den maksimale belastning (kg) anbefalet af producenten.</a:t>
            </a:r>
          </a:p>
          <a:p>
            <a:pPr marL="171450" indent="-171450">
              <a:lnSpc>
                <a:spcPct val="150000"/>
              </a:lnSpc>
              <a:buFont typeface="Wingdings" panose="05000000000000000000" pitchFamily="2" charset="2"/>
              <a:buChar char="q"/>
            </a:pPr>
            <a:r>
              <a:rPr lang="da-DK" sz="1050" dirty="0">
                <a:latin typeface="Arial" panose="020B0604020202020204" pitchFamily="34" charset="0"/>
                <a:cs typeface="Arial" panose="020B0604020202020204" pitchFamily="34" charset="0"/>
              </a:rPr>
              <a:t>Beskyt produktet mod olier, lotioner og cremer ved at dække det med bomuldsstoffet eller et badehåndklæde.</a:t>
            </a:r>
          </a:p>
          <a:p>
            <a:pPr marL="171450" indent="-171450">
              <a:lnSpc>
                <a:spcPct val="150000"/>
              </a:lnSpc>
              <a:buFont typeface="Wingdings" panose="05000000000000000000" pitchFamily="2" charset="2"/>
              <a:buChar char="q"/>
            </a:pPr>
            <a:r>
              <a:rPr lang="da-DK" sz="1050" dirty="0">
                <a:latin typeface="Arial" panose="020B0604020202020204" pitchFamily="34" charset="0"/>
                <a:cs typeface="Arial" panose="020B0604020202020204" pitchFamily="34" charset="0"/>
              </a:rPr>
              <a:t>Brug ikke slibende alkoholbaserede rengøringsmidler på madrassen. Dette kan beskadige madrassens materiale.</a:t>
            </a:r>
          </a:p>
          <a:p>
            <a:pPr marL="171450" indent="-171450">
              <a:lnSpc>
                <a:spcPct val="150000"/>
              </a:lnSpc>
              <a:buFont typeface="Wingdings" panose="05000000000000000000" pitchFamily="2" charset="2"/>
              <a:buChar char="q"/>
            </a:pPr>
            <a:r>
              <a:rPr lang="da-DK" sz="1050" dirty="0">
                <a:latin typeface="Arial" panose="020B0604020202020204" pitchFamily="34" charset="0"/>
                <a:cs typeface="Arial" panose="020B0604020202020204" pitchFamily="34" charset="0"/>
              </a:rPr>
              <a:t>Rengør polstringen efter hver daglig brug. 
</a:t>
            </a:r>
            <a:br>
              <a:rPr lang="da-DK" sz="1050" dirty="0">
                <a:latin typeface="Arial" panose="020B0604020202020204" pitchFamily="34" charset="0"/>
                <a:cs typeface="Arial" panose="020B0604020202020204" pitchFamily="34" charset="0"/>
              </a:rPr>
            </a:br>
            <a:r>
              <a:rPr lang="da-DK" sz="1050" dirty="0">
                <a:latin typeface="Arial" panose="020B0604020202020204" pitchFamily="34" charset="0"/>
                <a:cs typeface="Arial" panose="020B0604020202020204" pitchFamily="34" charset="0"/>
              </a:rPr>
              <a:t>Vi anbefaler, at du rengør polstringen med et mildt rengøringsmiddel for at fjerne eventuelle oliepletter og støv. En almindelig praksis er at bruge en sprayflaske fyldt med en blanding af antibakteriel sæbe og vand. Spray overfladen, og tør derefter af med et rent håndklæde. Den bedste løsning er at rengøre med varmt vand blandet med en mild sæbe og derefter tørre den grundigt.</a:t>
            </a:r>
          </a:p>
          <a:p>
            <a:pPr marL="171450" indent="-171450">
              <a:lnSpc>
                <a:spcPct val="150000"/>
              </a:lnSpc>
              <a:buFont typeface="Wingdings" panose="05000000000000000000" pitchFamily="2" charset="2"/>
              <a:buChar char="q"/>
            </a:pPr>
            <a:r>
              <a:rPr lang="da-DK" sz="1050" dirty="0">
                <a:latin typeface="Arial" panose="020B0604020202020204" pitchFamily="34" charset="0"/>
                <a:cs typeface="Arial" panose="020B0604020202020204" pitchFamily="34" charset="0"/>
              </a:rPr>
              <a:t>Beskyt madrassen mod ridser, snit og punkteringer.</a:t>
            </a:r>
          </a:p>
          <a:p>
            <a:pPr marL="171450" indent="-171450">
              <a:lnSpc>
                <a:spcPct val="150000"/>
              </a:lnSpc>
              <a:buFont typeface="Wingdings" panose="05000000000000000000" pitchFamily="2" charset="2"/>
              <a:buChar char="q"/>
            </a:pPr>
            <a:r>
              <a:rPr lang="da-DK" sz="1050" dirty="0">
                <a:latin typeface="Arial" panose="020B0604020202020204" pitchFamily="34" charset="0"/>
                <a:cs typeface="Arial" panose="020B0604020202020204" pitchFamily="34" charset="0"/>
              </a:rPr>
              <a:t>Lad ikke produktet være tændt, hvis det ikke bruges.</a:t>
            </a:r>
          </a:p>
        </p:txBody>
      </p:sp>
      <p:grpSp>
        <p:nvGrpSpPr>
          <p:cNvPr id="3" name="Ομάδα 2"/>
          <p:cNvGrpSpPr/>
          <p:nvPr/>
        </p:nvGrpSpPr>
        <p:grpSpPr>
          <a:xfrm>
            <a:off x="0" y="684286"/>
            <a:ext cx="2798350" cy="316530"/>
            <a:chOff x="323" y="840709"/>
            <a:chExt cx="2304256" cy="316530"/>
          </a:xfrm>
        </p:grpSpPr>
        <p:sp>
          <p:nvSpPr>
            <p:cNvPr id="6" name="Ορθογώνιο 5"/>
            <p:cNvSpPr/>
            <p:nvPr/>
          </p:nvSpPr>
          <p:spPr>
            <a:xfrm>
              <a:off x="323" y="840709"/>
              <a:ext cx="2304256" cy="275626"/>
            </a:xfrm>
            <a:prstGeom prst="rect">
              <a:avLst/>
            </a:prstGeom>
            <a:solidFill>
              <a:schemeClr val="bg1">
                <a:lumMod val="5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 name="Ορθογώνιο 4"/>
            <p:cNvSpPr/>
            <p:nvPr/>
          </p:nvSpPr>
          <p:spPr>
            <a:xfrm>
              <a:off x="237764" y="849462"/>
              <a:ext cx="2066815" cy="307777"/>
            </a:xfrm>
            <a:prstGeom prst="rect">
              <a:avLst/>
            </a:prstGeom>
          </p:spPr>
          <p:txBody>
            <a:bodyPr wrap="square">
              <a:spAutoFit/>
            </a:bodyPr>
            <a:lstStyle/>
            <a:p>
              <a:pPr algn="ctr"/>
              <a:r>
                <a:rPr lang="da-DK" sz="1400" b="1" dirty="0">
                  <a:solidFill>
                    <a:schemeClr val="bg1"/>
                  </a:solidFill>
                  <a:latin typeface="Arial" panose="020B0604020202020204" pitchFamily="34" charset="0"/>
                  <a:cs typeface="Arial" panose="020B0604020202020204" pitchFamily="34" charset="0"/>
                </a:rPr>
                <a:t>FORSIGTIGHEDSREGLER</a:t>
              </a:r>
            </a:p>
          </p:txBody>
        </p:sp>
      </p:grpSp>
      <p:sp>
        <p:nvSpPr>
          <p:cNvPr id="7" name="Ορθογώνιο 6"/>
          <p:cNvSpPr/>
          <p:nvPr/>
        </p:nvSpPr>
        <p:spPr>
          <a:xfrm>
            <a:off x="-21490" y="252240"/>
            <a:ext cx="2304256" cy="275625"/>
          </a:xfrm>
          <a:prstGeom prst="rect">
            <a:avLst/>
          </a:prstGeom>
          <a:solidFill>
            <a:srgbClr val="FF000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da-DK" sz="1400" b="1">
                <a:latin typeface="Arial" panose="020B0604020202020204" pitchFamily="34" charset="0"/>
                <a:cs typeface="Arial" panose="020B0604020202020204" pitchFamily="34" charset="0"/>
              </a:rPr>
              <a:t>VIGTIGT (!)</a:t>
            </a:r>
          </a:p>
        </p:txBody>
      </p:sp>
      <p:sp>
        <p:nvSpPr>
          <p:cNvPr id="8" name="Ορθογώνιο 7"/>
          <p:cNvSpPr/>
          <p:nvPr/>
        </p:nvSpPr>
        <p:spPr>
          <a:xfrm>
            <a:off x="323" y="5508823"/>
            <a:ext cx="2304256" cy="275625"/>
          </a:xfrm>
          <a:prstGeom prst="rect">
            <a:avLst/>
          </a:prstGeom>
          <a:solidFill>
            <a:srgbClr val="FF000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da-DK" sz="1400" b="1">
                <a:latin typeface="Arial" panose="020B0604020202020204" pitchFamily="34" charset="0"/>
                <a:cs typeface="Arial" panose="020B0604020202020204" pitchFamily="34" charset="0"/>
              </a:rPr>
              <a:t>VIGTIGT (!)</a:t>
            </a:r>
          </a:p>
        </p:txBody>
      </p:sp>
      <p:sp>
        <p:nvSpPr>
          <p:cNvPr id="9" name="TextBox 8"/>
          <p:cNvSpPr txBox="1"/>
          <p:nvPr/>
        </p:nvSpPr>
        <p:spPr>
          <a:xfrm>
            <a:off x="144339" y="5868863"/>
            <a:ext cx="4820353" cy="461665"/>
          </a:xfrm>
          <a:prstGeom prst="rect">
            <a:avLst/>
          </a:prstGeom>
          <a:noFill/>
        </p:spPr>
        <p:txBody>
          <a:bodyPr wrap="square" rtlCol="0">
            <a:spAutoFit/>
          </a:bodyPr>
          <a:lstStyle/>
          <a:p>
            <a:r>
              <a:rPr lang="da-DK" sz="1200" b="1" dirty="0"/>
              <a:t>I tilfælde af beskadigelse</a:t>
            </a:r>
            <a:r>
              <a:rPr lang="da-DK" sz="1050" b="1" dirty="0">
                <a:latin typeface="Arial" panose="020B0604020202020204" pitchFamily="34" charset="0"/>
                <a:cs typeface="Arial" panose="020B0604020202020204" pitchFamily="34" charset="0"/>
              </a:rPr>
              <a:t> eller funktionsfejl på pumpen skal du kontakte den autoriserede og uddannede forhandler</a:t>
            </a:r>
            <a:r>
              <a:rPr lang="da-DK" sz="1200" b="1" dirty="0"/>
              <a:t>.</a:t>
            </a:r>
          </a:p>
        </p:txBody>
      </p:sp>
      <p:pic>
        <p:nvPicPr>
          <p:cNvPr id="11" name="Εικόνα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824859" y="36215"/>
            <a:ext cx="429596" cy="432047"/>
          </a:xfrm>
          <a:prstGeom prst="rect">
            <a:avLst/>
          </a:prstGeom>
        </p:spPr>
      </p:pic>
      <p:sp>
        <p:nvSpPr>
          <p:cNvPr id="12" name="Θέση αριθμού διαφάνειας 11">
            <a:extLst>
              <a:ext uri="{FF2B5EF4-FFF2-40B4-BE49-F238E27FC236}">
                <a16:creationId xmlns:a16="http://schemas.microsoft.com/office/drawing/2014/main" id="{51CA3888-9033-406D-ACAF-3FFC47969257}"/>
              </a:ext>
            </a:extLst>
          </p:cNvPr>
          <p:cNvSpPr>
            <a:spLocks noGrp="1"/>
          </p:cNvSpPr>
          <p:nvPr>
            <p:ph type="sldNum" sz="quarter" idx="12"/>
          </p:nvPr>
        </p:nvSpPr>
        <p:spPr>
          <a:xfrm>
            <a:off x="3824383" y="7107740"/>
            <a:ext cx="1243489" cy="402566"/>
          </a:xfrm>
        </p:spPr>
        <p:txBody>
          <a:bodyPr/>
          <a:lstStyle/>
          <a:p>
            <a:fld id="{3DF53439-851E-44AD-84B1-B6BFC3D0C743}" type="slidenum">
              <a:rPr lang="el-GR" smtClean="0"/>
              <a:t>5</a:t>
            </a:fld>
            <a:endParaRPr lang="el-GR"/>
          </a:p>
        </p:txBody>
      </p:sp>
    </p:spTree>
    <p:extLst>
      <p:ext uri="{BB962C8B-B14F-4D97-AF65-F5344CB8AC3E}">
        <p14:creationId xmlns:p14="http://schemas.microsoft.com/office/powerpoint/2010/main" val="5314489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40925" y="2772519"/>
            <a:ext cx="4464496" cy="2031325"/>
          </a:xfrm>
          <a:prstGeom prst="rect">
            <a:avLst/>
          </a:prstGeom>
        </p:spPr>
        <p:txBody>
          <a:bodyPr wrap="square">
            <a:spAutoFit/>
          </a:bodyPr>
          <a:lstStyle/>
          <a:p>
            <a:r>
              <a:rPr lang="da-DK" sz="1050" b="1" u="sng" dirty="0">
                <a:latin typeface="Arial" panose="020B0604020202020204" pitchFamily="34" charset="0"/>
                <a:cs typeface="Arial" panose="020B0604020202020204" pitchFamily="34" charset="0"/>
              </a:rPr>
              <a:t>Miljøbeskyttelse</a:t>
            </a:r>
          </a:p>
          <a:p>
            <a:endParaRPr lang="en-US" sz="1050" b="1" u="sng" dirty="0">
              <a:latin typeface="Arial" panose="020B0604020202020204" pitchFamily="34" charset="0"/>
              <a:cs typeface="Arial" panose="020B0604020202020204" pitchFamily="34" charset="0"/>
            </a:endParaRPr>
          </a:p>
          <a:p>
            <a:r>
              <a:rPr lang="da-DK" sz="1050" dirty="0">
                <a:latin typeface="Arial" panose="020B0604020202020204" pitchFamily="34" charset="0"/>
                <a:cs typeface="Arial" panose="020B0604020202020204" pitchFamily="34" charset="0"/>
              </a:rPr>
              <a:t>Hvis du en dag opdager, at din enhed skal udskiftes eller ikke længere tjener dig, skal du overveje miljøet:</a:t>
            </a:r>
          </a:p>
          <a:p>
            <a:endParaRPr lang="en-US" sz="1050" dirty="0">
              <a:latin typeface="Arial" panose="020B0604020202020204" pitchFamily="34" charset="0"/>
              <a:cs typeface="Arial" panose="020B0604020202020204" pitchFamily="34" charset="0"/>
            </a:endParaRPr>
          </a:p>
          <a:p>
            <a:r>
              <a:rPr lang="da-DK" sz="1050" dirty="0">
                <a:latin typeface="Arial" panose="020B0604020202020204" pitchFamily="34" charset="0"/>
                <a:cs typeface="Arial" panose="020B0604020202020204" pitchFamily="34" charset="0"/>
              </a:rPr>
              <a:t>1) Bortskaf ikke din enhed sammen med det kommunale affald (vigtigheden af dette er også angivet med genbrugssymbolet).</a:t>
            </a:r>
          </a:p>
          <a:p>
            <a:r>
              <a:rPr lang="da-DK" sz="1050" dirty="0">
                <a:latin typeface="Arial" panose="020B0604020202020204" pitchFamily="34" charset="0"/>
                <a:cs typeface="Arial" panose="020B0604020202020204" pitchFamily="34" charset="0"/>
              </a:rPr>
              <a:t>2) Kontakt din kommune for at angive, hvor din enhed skal bortskaffes til genbrug.</a:t>
            </a:r>
          </a:p>
          <a:p>
            <a:r>
              <a:rPr lang="da-DK" sz="1050" dirty="0">
                <a:latin typeface="Arial" panose="020B0604020202020204" pitchFamily="34" charset="0"/>
                <a:cs typeface="Arial" panose="020B0604020202020204" pitchFamily="34" charset="0"/>
              </a:rPr>
              <a:t>3) Ved at bortskaffe dit gamle produkt på det rigtige genbrugssted</a:t>
            </a:r>
          </a:p>
          <a:p>
            <a:r>
              <a:rPr lang="da-DK" sz="1050" dirty="0">
                <a:latin typeface="Arial" panose="020B0604020202020204" pitchFamily="34" charset="0"/>
                <a:cs typeface="Arial" panose="020B0604020202020204" pitchFamily="34" charset="0"/>
              </a:rPr>
              <a:t>er du med til at beskytte miljøet og få genanvendt materialerne i dit produkt.</a:t>
            </a:r>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796" y="2772519"/>
            <a:ext cx="507738" cy="5447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3" name="Πίνακας 2"/>
          <p:cNvGraphicFramePr>
            <a:graphicFrameLocks noGrp="1"/>
          </p:cNvGraphicFramePr>
          <p:nvPr>
            <p:extLst>
              <p:ext uri="{D42A27DB-BD31-4B8C-83A1-F6EECF244321}">
                <p14:modId xmlns:p14="http://schemas.microsoft.com/office/powerpoint/2010/main" val="2990620172"/>
              </p:ext>
            </p:extLst>
          </p:nvPr>
        </p:nvGraphicFramePr>
        <p:xfrm>
          <a:off x="686782" y="5292799"/>
          <a:ext cx="4172782" cy="972108"/>
        </p:xfrm>
        <a:graphic>
          <a:graphicData uri="http://schemas.openxmlformats.org/drawingml/2006/table">
            <a:tbl>
              <a:tblPr>
                <a:tableStyleId>{5C22544A-7EE6-4342-B048-85BDC9FD1C3A}</a:tableStyleId>
              </a:tblPr>
              <a:tblGrid>
                <a:gridCol w="1076438">
                  <a:extLst>
                    <a:ext uri="{9D8B030D-6E8A-4147-A177-3AD203B41FA5}">
                      <a16:colId xmlns:a16="http://schemas.microsoft.com/office/drawing/2014/main" val="20000"/>
                    </a:ext>
                  </a:extLst>
                </a:gridCol>
                <a:gridCol w="3096344">
                  <a:extLst>
                    <a:ext uri="{9D8B030D-6E8A-4147-A177-3AD203B41FA5}">
                      <a16:colId xmlns:a16="http://schemas.microsoft.com/office/drawing/2014/main" val="20001"/>
                    </a:ext>
                  </a:extLst>
                </a:gridCol>
              </a:tblGrid>
              <a:tr h="324036">
                <a:tc>
                  <a:txBody>
                    <a:bodyPr/>
                    <a:lstStyle/>
                    <a:p>
                      <a:pPr algn="ctr" fontAlgn="b"/>
                      <a:r>
                        <a:rPr lang="da-DK" sz="1000" b="1" u="none" strike="noStrike" dirty="0">
                          <a:latin typeface="Arial" panose="020B0604020202020204" pitchFamily="34" charset="0"/>
                          <a:cs typeface="Arial" panose="020B0604020202020204" pitchFamily="34" charset="0"/>
                        </a:rPr>
                        <a:t>REF. NUMMER</a:t>
                      </a:r>
                    </a:p>
                  </a:txBody>
                  <a:tcPr marL="9525" marR="9525" marT="9525" marB="0" anchor="b"/>
                </a:tc>
                <a:tc>
                  <a:txBody>
                    <a:bodyPr/>
                    <a:lstStyle/>
                    <a:p>
                      <a:pPr algn="ctr" fontAlgn="b"/>
                      <a:r>
                        <a:rPr lang="da-DK" sz="1000" b="1" u="none" strike="noStrike">
                          <a:latin typeface="Arial" panose="020B0604020202020204" pitchFamily="34" charset="0"/>
                          <a:cs typeface="Arial" panose="020B0604020202020204" pitchFamily="34" charset="0"/>
                        </a:rPr>
                        <a:t>BESKRIVELSE</a:t>
                      </a:r>
                    </a:p>
                  </a:txBody>
                  <a:tcPr marL="9525" marR="9525" marT="9525" marB="0" anchor="b"/>
                </a:tc>
                <a:extLst>
                  <a:ext uri="{0D108BD9-81ED-4DB2-BD59-A6C34878D82A}">
                    <a16:rowId xmlns:a16="http://schemas.microsoft.com/office/drawing/2014/main" val="10000"/>
                  </a:ext>
                </a:extLst>
              </a:tr>
              <a:tr h="324036">
                <a:tc>
                  <a:txBody>
                    <a:bodyPr/>
                    <a:lstStyle/>
                    <a:p>
                      <a:pPr algn="l" fontAlgn="b"/>
                      <a:r>
                        <a:rPr lang="da-DK" sz="1000" u="none" strike="noStrike">
                          <a:latin typeface="Arial" panose="020B0604020202020204" pitchFamily="34" charset="0"/>
                          <a:cs typeface="Arial" panose="020B0604020202020204" pitchFamily="34" charset="0"/>
                        </a:rPr>
                        <a:t>0806286</a:t>
                      </a:r>
                    </a:p>
                  </a:txBody>
                  <a:tcPr marL="9525" marR="9525" marT="9525" marB="0" anchor="b"/>
                </a:tc>
                <a:tc>
                  <a:txBody>
                    <a:bodyPr/>
                    <a:lstStyle/>
                    <a:p>
                      <a:pPr algn="l" fontAlgn="b"/>
                      <a:r>
                        <a:rPr lang="da-DK" sz="1000" b="0" i="0" u="none" strike="noStrike">
                          <a:solidFill>
                            <a:srgbClr val="000000"/>
                          </a:solidFill>
                          <a:latin typeface="Arial" panose="020B0604020202020204" pitchFamily="34" charset="0"/>
                          <a:cs typeface="Arial" panose="020B0604020202020204" pitchFamily="34" charset="0"/>
                        </a:rPr>
                        <a:t>TUBULÆR</a:t>
                      </a:r>
                      <a:r>
                        <a:rPr lang="da-DK" sz="1000" b="0" i="0" u="none" strike="noStrike" baseline="0">
                          <a:solidFill>
                            <a:srgbClr val="000000"/>
                          </a:solidFill>
                          <a:latin typeface="Arial" panose="020B0604020202020204" pitchFamily="34" charset="0"/>
                          <a:cs typeface="Arial" panose="020B0604020202020204" pitchFamily="34" charset="0"/>
                        </a:rPr>
                        <a:t> </a:t>
                      </a:r>
                      <a:r>
                        <a:rPr lang="da-DK" sz="1000" b="0" i="0" u="none" strike="noStrike">
                          <a:solidFill>
                            <a:srgbClr val="000000"/>
                          </a:solidFill>
                          <a:latin typeface="Arial" panose="020B0604020202020204" pitchFamily="34" charset="0"/>
                          <a:cs typeface="Arial" panose="020B0604020202020204" pitchFamily="34" charset="0"/>
                        </a:rPr>
                        <a:t>MADRAS MED VENTILATION OG HLR</a:t>
                      </a:r>
                    </a:p>
                  </a:txBody>
                  <a:tcPr marL="9525" marR="9525" marT="9525" marB="0" anchor="b"/>
                </a:tc>
                <a:extLst>
                  <a:ext uri="{0D108BD9-81ED-4DB2-BD59-A6C34878D82A}">
                    <a16:rowId xmlns:a16="http://schemas.microsoft.com/office/drawing/2014/main" val="10001"/>
                  </a:ext>
                </a:extLst>
              </a:tr>
              <a:tr h="324036">
                <a:tc>
                  <a:txBody>
                    <a:bodyPr/>
                    <a:lstStyle/>
                    <a:p>
                      <a:pPr algn="l" fontAlgn="b"/>
                      <a:r>
                        <a:rPr lang="da-DK" sz="1000" u="none" strike="noStrike">
                          <a:latin typeface="Arial" panose="020B0604020202020204" pitchFamily="34" charset="0"/>
                          <a:cs typeface="Arial" panose="020B0604020202020204" pitchFamily="34" charset="0"/>
                        </a:rPr>
                        <a:t>0806278</a:t>
                      </a:r>
                    </a:p>
                  </a:txBody>
                  <a:tcPr marL="9525" marR="9525" marT="9525" marB="0" anchor="b"/>
                </a:tc>
                <a:tc>
                  <a:txBody>
                    <a:bodyPr/>
                    <a:lstStyle/>
                    <a:p>
                      <a:pPr algn="l" fontAlgn="b"/>
                      <a:r>
                        <a:rPr lang="da-DK" sz="1000" u="none" strike="noStrike" dirty="0">
                          <a:latin typeface="Arial" panose="020B0604020202020204" pitchFamily="34" charset="0"/>
                          <a:cs typeface="Arial" panose="020B0604020202020204" pitchFamily="34" charset="0"/>
                        </a:rPr>
                        <a:t>PUMPE "PREMIUM" </a:t>
                      </a:r>
                    </a:p>
                  </a:txBody>
                  <a:tcPr marL="9525" marR="9525" marT="9525" marB="0" anchor="b"/>
                </a:tc>
                <a:extLst>
                  <a:ext uri="{0D108BD9-81ED-4DB2-BD59-A6C34878D82A}">
                    <a16:rowId xmlns:a16="http://schemas.microsoft.com/office/drawing/2014/main" val="10002"/>
                  </a:ext>
                </a:extLst>
              </a:tr>
            </a:tbl>
          </a:graphicData>
        </a:graphic>
      </p:graphicFrame>
      <p:sp>
        <p:nvSpPr>
          <p:cNvPr id="6" name="TextBox 5"/>
          <p:cNvSpPr txBox="1"/>
          <p:nvPr/>
        </p:nvSpPr>
        <p:spPr>
          <a:xfrm>
            <a:off x="648395" y="4932759"/>
            <a:ext cx="1192955" cy="261610"/>
          </a:xfrm>
          <a:prstGeom prst="rect">
            <a:avLst/>
          </a:prstGeom>
          <a:noFill/>
        </p:spPr>
        <p:txBody>
          <a:bodyPr wrap="none" rtlCol="0">
            <a:spAutoFit/>
          </a:bodyPr>
          <a:lstStyle/>
          <a:p>
            <a:r>
              <a:rPr lang="da-DK" sz="1100" b="1">
                <a:latin typeface="Arial" panose="020B0604020202020204" pitchFamily="34" charset="0"/>
                <a:cs typeface="Arial" panose="020B0604020202020204" pitchFamily="34" charset="0"/>
              </a:rPr>
              <a:t>RESERVEDELE</a:t>
            </a:r>
          </a:p>
        </p:txBody>
      </p:sp>
      <p:sp>
        <p:nvSpPr>
          <p:cNvPr id="7" name="Ορθογώνιο 6"/>
          <p:cNvSpPr/>
          <p:nvPr/>
        </p:nvSpPr>
        <p:spPr>
          <a:xfrm>
            <a:off x="-3359" y="192638"/>
            <a:ext cx="2304256" cy="275625"/>
          </a:xfrm>
          <a:prstGeom prst="rect">
            <a:avLst/>
          </a:prstGeom>
          <a:solidFill>
            <a:srgbClr val="FF000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l-G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r"/>
            <a:r>
              <a:rPr lang="da-DK" sz="1400" b="1"/>
              <a:t>FORSIGTIG! </a:t>
            </a:r>
            <a:r>
              <a:rPr lang="da-DK" sz="1400" b="1">
                <a:latin typeface="Arial" panose="020B0604020202020204" pitchFamily="34" charset="0"/>
                <a:cs typeface="Arial" panose="020B0604020202020204" pitchFamily="34" charset="0"/>
              </a:rPr>
              <a:t> (!)</a:t>
            </a:r>
          </a:p>
        </p:txBody>
      </p:sp>
      <p:sp>
        <p:nvSpPr>
          <p:cNvPr id="8" name="TextBox 7"/>
          <p:cNvSpPr txBox="1"/>
          <p:nvPr/>
        </p:nvSpPr>
        <p:spPr>
          <a:xfrm>
            <a:off x="534325" y="646395"/>
            <a:ext cx="4401615" cy="253916"/>
          </a:xfrm>
          <a:prstGeom prst="rect">
            <a:avLst/>
          </a:prstGeom>
          <a:noFill/>
        </p:spPr>
        <p:txBody>
          <a:bodyPr wrap="square" rtlCol="0">
            <a:spAutoFit/>
          </a:bodyPr>
          <a:lstStyle/>
          <a:p>
            <a:r>
              <a:rPr lang="da-DK" sz="1050" b="1">
                <a:latin typeface="Arial" panose="020B0604020202020204" pitchFamily="34" charset="0"/>
                <a:cs typeface="Arial" panose="020B0604020202020204" pitchFamily="34" charset="0"/>
              </a:rPr>
              <a:t>Brug ikke produktet til et formål, der ikke er angivet i denne brugsanvisning</a:t>
            </a:r>
          </a:p>
        </p:txBody>
      </p:sp>
      <p:sp>
        <p:nvSpPr>
          <p:cNvPr id="9" name="TextBox 8"/>
          <p:cNvSpPr txBox="1"/>
          <p:nvPr/>
        </p:nvSpPr>
        <p:spPr>
          <a:xfrm>
            <a:off x="540925" y="988869"/>
            <a:ext cx="4464496" cy="415498"/>
          </a:xfrm>
          <a:prstGeom prst="rect">
            <a:avLst/>
          </a:prstGeom>
          <a:noFill/>
        </p:spPr>
        <p:txBody>
          <a:bodyPr wrap="square" rtlCol="0">
            <a:spAutoFit/>
          </a:bodyPr>
          <a:lstStyle/>
          <a:p>
            <a:r>
              <a:rPr lang="da-DK" sz="1050" b="1">
                <a:latin typeface="Arial" panose="020B0604020202020204" pitchFamily="34" charset="0"/>
                <a:cs typeface="Arial" panose="020B0604020202020204" pitchFamily="34" charset="0"/>
              </a:rPr>
              <a:t>Kun kvalificeret personale eller personale uddannet til behandling og forebyggelse af tryksår kan betjene enheden.</a:t>
            </a:r>
          </a:p>
        </p:txBody>
      </p:sp>
      <p:sp>
        <p:nvSpPr>
          <p:cNvPr id="10" name="TextBox 9"/>
          <p:cNvSpPr txBox="1"/>
          <p:nvPr/>
        </p:nvSpPr>
        <p:spPr>
          <a:xfrm>
            <a:off x="540925" y="1548383"/>
            <a:ext cx="4464496" cy="577081"/>
          </a:xfrm>
          <a:prstGeom prst="rect">
            <a:avLst/>
          </a:prstGeom>
          <a:noFill/>
        </p:spPr>
        <p:txBody>
          <a:bodyPr wrap="square" rtlCol="0">
            <a:spAutoFit/>
          </a:bodyPr>
          <a:lstStyle/>
          <a:p>
            <a:r>
              <a:rPr lang="da-DK" sz="1050" b="1">
                <a:latin typeface="Arial" panose="020B0604020202020204" pitchFamily="34" charset="0"/>
                <a:cs typeface="Arial" panose="020B0604020202020204" pitchFamily="34" charset="0"/>
              </a:rPr>
              <a:t>MOBIAK S.A. fraskriver sig ethvert ansvar for eventuelle konsekvenser, der sker som følge af forkert brug af dette produkt og uautoriseret ændring af produktets ramme.</a:t>
            </a:r>
          </a:p>
        </p:txBody>
      </p:sp>
      <p:sp>
        <p:nvSpPr>
          <p:cNvPr id="11" name="TextBox 10"/>
          <p:cNvSpPr txBox="1"/>
          <p:nvPr/>
        </p:nvSpPr>
        <p:spPr>
          <a:xfrm>
            <a:off x="540925" y="2196455"/>
            <a:ext cx="4464496" cy="415498"/>
          </a:xfrm>
          <a:prstGeom prst="rect">
            <a:avLst/>
          </a:prstGeom>
          <a:noFill/>
        </p:spPr>
        <p:txBody>
          <a:bodyPr wrap="square" rtlCol="0">
            <a:spAutoFit/>
          </a:bodyPr>
          <a:lstStyle/>
          <a:p>
            <a:r>
              <a:rPr lang="da-DK" sz="1050" b="1">
                <a:latin typeface="Arial" panose="020B0604020202020204" pitchFamily="34" charset="0"/>
                <a:cs typeface="Arial" panose="020B0604020202020204" pitchFamily="34" charset="0"/>
              </a:rPr>
              <a:t>MOBIAK S.A. forbeholder sig retten til at ændre oplysningerne i dette dokument uden forudgående varsel.</a:t>
            </a:r>
          </a:p>
        </p:txBody>
      </p:sp>
      <p:pic>
        <p:nvPicPr>
          <p:cNvPr id="13" name="Εικόνα 1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827311" y="36215"/>
            <a:ext cx="429596" cy="432047"/>
          </a:xfrm>
          <a:prstGeom prst="rect">
            <a:avLst/>
          </a:prstGeom>
        </p:spPr>
      </p:pic>
      <p:sp>
        <p:nvSpPr>
          <p:cNvPr id="14" name="Θέση αριθμού διαφάνειας 13">
            <a:extLst>
              <a:ext uri="{FF2B5EF4-FFF2-40B4-BE49-F238E27FC236}">
                <a16:creationId xmlns:a16="http://schemas.microsoft.com/office/drawing/2014/main" id="{BEDEB682-AA77-4FE7-B9C9-529B7A91EBC4}"/>
              </a:ext>
            </a:extLst>
          </p:cNvPr>
          <p:cNvSpPr>
            <a:spLocks noGrp="1"/>
          </p:cNvSpPr>
          <p:nvPr>
            <p:ph type="sldNum" sz="quarter" idx="12"/>
          </p:nvPr>
        </p:nvSpPr>
        <p:spPr>
          <a:xfrm>
            <a:off x="3807888" y="7090565"/>
            <a:ext cx="1243489" cy="402566"/>
          </a:xfrm>
        </p:spPr>
        <p:txBody>
          <a:bodyPr/>
          <a:lstStyle/>
          <a:p>
            <a:fld id="{3DF53439-851E-44AD-84B1-B6BFC3D0C743}" type="slidenum">
              <a:rPr lang="el-GR" smtClean="0"/>
              <a:t>6</a:t>
            </a:fld>
            <a:endParaRPr lang="el-GR"/>
          </a:p>
        </p:txBody>
      </p:sp>
    </p:spTree>
    <p:extLst>
      <p:ext uri="{BB962C8B-B14F-4D97-AF65-F5344CB8AC3E}">
        <p14:creationId xmlns:p14="http://schemas.microsoft.com/office/powerpoint/2010/main" val="31751288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2E28BC-A324-E017-EECE-F4068619ED3C}"/>
            </a:ext>
          </a:extLst>
        </p:cNvPr>
        <p:cNvGrpSpPr/>
        <p:nvPr/>
      </p:nvGrpSpPr>
      <p:grpSpPr>
        <a:xfrm>
          <a:off x="0" y="0"/>
          <a:ext cx="0" cy="0"/>
          <a:chOff x="0" y="0"/>
          <a:chExt cx="0" cy="0"/>
        </a:xfrm>
      </p:grpSpPr>
      <p:sp>
        <p:nvSpPr>
          <p:cNvPr id="6" name="Ορθογώνιο 5">
            <a:extLst>
              <a:ext uri="{FF2B5EF4-FFF2-40B4-BE49-F238E27FC236}">
                <a16:creationId xmlns:a16="http://schemas.microsoft.com/office/drawing/2014/main" id="{0D679145-C5FC-EDAF-6264-B07627885F38}"/>
              </a:ext>
            </a:extLst>
          </p:cNvPr>
          <p:cNvSpPr/>
          <p:nvPr/>
        </p:nvSpPr>
        <p:spPr>
          <a:xfrm>
            <a:off x="262943" y="108223"/>
            <a:ext cx="4851151" cy="4893647"/>
          </a:xfrm>
          <a:prstGeom prst="rect">
            <a:avLst/>
          </a:prstGeom>
        </p:spPr>
        <p:txBody>
          <a:bodyPr wrap="square">
            <a:spAutoFit/>
          </a:bodyPr>
          <a:lstStyle/>
          <a:p>
            <a:r>
              <a:rPr lang="da-DK" sz="1200" b="1" u="sng" dirty="0">
                <a:latin typeface="Arial" panose="020B0604020202020204" pitchFamily="34" charset="0"/>
                <a:cs typeface="Arial" panose="020B0604020202020204" pitchFamily="34" charset="0"/>
              </a:rPr>
              <a:t>DETALJER OM NORTON-SKALAEN</a:t>
            </a:r>
          </a:p>
          <a:p>
            <a:endParaRPr lang="en-US" sz="1200" b="1" u="sng" dirty="0">
              <a:latin typeface="Arial" panose="020B0604020202020204" pitchFamily="34" charset="0"/>
              <a:cs typeface="Arial" panose="020B0604020202020204" pitchFamily="34" charset="0"/>
            </a:endParaRPr>
          </a:p>
          <a:p>
            <a:r>
              <a:rPr lang="da-DK" sz="1200" b="0" i="0" dirty="0">
                <a:solidFill>
                  <a:srgbClr val="1F1F1F"/>
                </a:solidFill>
                <a:latin typeface="Google Sans"/>
              </a:rPr>
              <a:t>Norton-skalaen blev udviklet i 1960'erne og bruges i vid udstrækning til at vurdere risikoen for tryksår hos voksne patienter. </a:t>
            </a:r>
            <a:r>
              <a:rPr lang="da-DK" sz="1200" b="0" i="0" dirty="0">
                <a:solidFill>
                  <a:srgbClr val="040C28"/>
                </a:solidFill>
                <a:latin typeface="Google Sans"/>
              </a:rPr>
              <a:t>De fem underskalascorer i Norton-skalaen lægges sammen til en samlet score, der spænder fra 5-20</a:t>
            </a:r>
            <a:r>
              <a:rPr lang="da-DK" sz="1200" b="0" i="0" dirty="0">
                <a:solidFill>
                  <a:srgbClr val="1F1F1F"/>
                </a:solidFill>
                <a:latin typeface="Google Sans"/>
              </a:rPr>
              <a:t>. En lavere Norton-score indikerer højere niveauer af risiko for udvikling af tryksår.</a:t>
            </a:r>
          </a:p>
          <a:p>
            <a:endParaRPr lang="en-US" sz="1200" b="0" i="0" dirty="0">
              <a:solidFill>
                <a:srgbClr val="1F1F1F"/>
              </a:solidFill>
              <a:effectLst/>
              <a:latin typeface="Google Sans"/>
            </a:endParaRPr>
          </a:p>
          <a:p>
            <a:endParaRPr lang="en-US" sz="1200" dirty="0">
              <a:solidFill>
                <a:srgbClr val="1F1F1F"/>
              </a:solidFill>
              <a:latin typeface="Google Sans"/>
            </a:endParaRPr>
          </a:p>
          <a:p>
            <a:endParaRPr lang="en-US" sz="1200" b="0" i="0" dirty="0">
              <a:solidFill>
                <a:srgbClr val="1F1F1F"/>
              </a:solidFill>
              <a:effectLst/>
              <a:latin typeface="Google Sans"/>
            </a:endParaRPr>
          </a:p>
          <a:p>
            <a:endParaRPr lang="en-US" sz="1200" b="0" i="0" dirty="0">
              <a:solidFill>
                <a:srgbClr val="1F1F1F"/>
              </a:solidFill>
              <a:effectLst/>
              <a:latin typeface="Google Sans"/>
            </a:endParaRPr>
          </a:p>
          <a:p>
            <a:endParaRPr lang="en-US" sz="1200" dirty="0">
              <a:solidFill>
                <a:srgbClr val="1F1F1F"/>
              </a:solidFill>
              <a:latin typeface="Google Sans"/>
            </a:endParaRPr>
          </a:p>
          <a:p>
            <a:endParaRPr lang="en-US" sz="1200" b="0" i="0" dirty="0">
              <a:solidFill>
                <a:srgbClr val="1F1F1F"/>
              </a:solidFill>
              <a:effectLst/>
              <a:latin typeface="Google Sans"/>
            </a:endParaRPr>
          </a:p>
          <a:p>
            <a:endParaRPr lang="en-US" sz="1200" b="0" i="0" dirty="0">
              <a:solidFill>
                <a:srgbClr val="1F1F1F"/>
              </a:solidFill>
              <a:effectLst/>
              <a:latin typeface="Google Sans"/>
            </a:endParaRPr>
          </a:p>
          <a:p>
            <a:endParaRPr lang="en-US" sz="1200" dirty="0">
              <a:solidFill>
                <a:srgbClr val="1F1F1F"/>
              </a:solidFill>
              <a:latin typeface="Google Sans"/>
            </a:endParaRPr>
          </a:p>
          <a:p>
            <a:endParaRPr lang="en-US" sz="1200" dirty="0">
              <a:solidFill>
                <a:srgbClr val="1F1F1F"/>
              </a:solidFill>
              <a:latin typeface="Google Sans"/>
            </a:endParaRPr>
          </a:p>
          <a:p>
            <a:endParaRPr lang="en-US" sz="1200" dirty="0">
              <a:solidFill>
                <a:srgbClr val="1F1F1F"/>
              </a:solidFill>
              <a:latin typeface="Google Sans"/>
            </a:endParaRPr>
          </a:p>
          <a:p>
            <a:endParaRPr lang="el-GR" sz="1200" dirty="0">
              <a:solidFill>
                <a:srgbClr val="1F1F1F"/>
              </a:solidFill>
              <a:latin typeface="Google Sans"/>
            </a:endParaRPr>
          </a:p>
          <a:p>
            <a:endParaRPr lang="el-GR" sz="1200" dirty="0">
              <a:solidFill>
                <a:srgbClr val="1F1F1F"/>
              </a:solidFill>
              <a:latin typeface="Google Sans"/>
            </a:endParaRPr>
          </a:p>
          <a:p>
            <a:endParaRPr lang="el-GR" sz="1200" dirty="0">
              <a:solidFill>
                <a:srgbClr val="1F1F1F"/>
              </a:solidFill>
              <a:latin typeface="Google Sans"/>
            </a:endParaRPr>
          </a:p>
          <a:p>
            <a:endParaRPr lang="el-GR" sz="1200" dirty="0">
              <a:solidFill>
                <a:srgbClr val="1F1F1F"/>
              </a:solidFill>
              <a:latin typeface="Google Sans"/>
            </a:endParaRPr>
          </a:p>
          <a:p>
            <a:endParaRPr lang="el-GR" sz="1200" dirty="0">
              <a:solidFill>
                <a:srgbClr val="1F1F1F"/>
              </a:solidFill>
              <a:latin typeface="Google Sans"/>
            </a:endParaRPr>
          </a:p>
          <a:p>
            <a:endParaRPr lang="el-GR" sz="1200" dirty="0">
              <a:solidFill>
                <a:srgbClr val="1F1F1F"/>
              </a:solidFill>
              <a:latin typeface="Google Sans"/>
            </a:endParaRPr>
          </a:p>
          <a:p>
            <a:r>
              <a:rPr lang="da-DK" sz="1200" dirty="0">
                <a:solidFill>
                  <a:srgbClr val="1F1F1F"/>
                </a:solidFill>
                <a:latin typeface="Google Sans"/>
              </a:rPr>
              <a:t>Bemærk, at Norton-skalaen kun er et værktøj, der skal bruges af uddannet sundhedspersonale og kun som et supplement til en grundig patienttilstandsvurdering. </a:t>
            </a:r>
            <a:endParaRPr lang="en-US" sz="1100" dirty="0">
              <a:latin typeface="Arial" panose="020B0604020202020204" pitchFamily="34" charset="0"/>
              <a:cs typeface="Arial" panose="020B0604020202020204" pitchFamily="34" charset="0"/>
            </a:endParaRPr>
          </a:p>
        </p:txBody>
      </p:sp>
      <p:graphicFrame>
        <p:nvGraphicFramePr>
          <p:cNvPr id="2" name="Πίνακας 1">
            <a:extLst>
              <a:ext uri="{FF2B5EF4-FFF2-40B4-BE49-F238E27FC236}">
                <a16:creationId xmlns:a16="http://schemas.microsoft.com/office/drawing/2014/main" id="{A67716B8-4386-BB6A-8395-FF6082FD0551}"/>
              </a:ext>
            </a:extLst>
          </p:cNvPr>
          <p:cNvGraphicFramePr>
            <a:graphicFrameLocks noGrp="1"/>
          </p:cNvGraphicFramePr>
          <p:nvPr/>
        </p:nvGraphicFramePr>
        <p:xfrm>
          <a:off x="792411" y="1620391"/>
          <a:ext cx="3552826" cy="2516372"/>
        </p:xfrm>
        <a:graphic>
          <a:graphicData uri="http://schemas.openxmlformats.org/drawingml/2006/table">
            <a:tbl>
              <a:tblPr firstRow="1" bandRow="1">
                <a:tableStyleId>{5C22544A-7EE6-4342-B048-85BDC9FD1C3A}</a:tableStyleId>
              </a:tblPr>
              <a:tblGrid>
                <a:gridCol w="1776413">
                  <a:extLst>
                    <a:ext uri="{9D8B030D-6E8A-4147-A177-3AD203B41FA5}">
                      <a16:colId xmlns:a16="http://schemas.microsoft.com/office/drawing/2014/main" val="832887682"/>
                    </a:ext>
                  </a:extLst>
                </a:gridCol>
                <a:gridCol w="1776413">
                  <a:extLst>
                    <a:ext uri="{9D8B030D-6E8A-4147-A177-3AD203B41FA5}">
                      <a16:colId xmlns:a16="http://schemas.microsoft.com/office/drawing/2014/main" val="1073073707"/>
                    </a:ext>
                  </a:extLst>
                </a:gridCol>
              </a:tblGrid>
              <a:tr h="1024488">
                <a:tc>
                  <a:txBody>
                    <a:bodyPr/>
                    <a:lstStyle/>
                    <a:p>
                      <a:pPr algn="ctr"/>
                      <a:r>
                        <a:rPr lang="da-DK" sz="1600"/>
                        <a:t>SCORE</a:t>
                      </a:r>
                    </a:p>
                  </a:txBody>
                  <a:tcPr anchor="ctr"/>
                </a:tc>
                <a:tc>
                  <a:txBody>
                    <a:bodyPr/>
                    <a:lstStyle/>
                    <a:p>
                      <a:pPr algn="ctr"/>
                      <a:r>
                        <a:rPr lang="da-DK" sz="1600" dirty="0"/>
                        <a:t>RISIKO FOR UDVIKLING AF TRYKSÅR</a:t>
                      </a:r>
                    </a:p>
                  </a:txBody>
                  <a:tcPr anchor="ctr"/>
                </a:tc>
                <a:extLst>
                  <a:ext uri="{0D108BD9-81ED-4DB2-BD59-A6C34878D82A}">
                    <a16:rowId xmlns:a16="http://schemas.microsoft.com/office/drawing/2014/main" val="3760588180"/>
                  </a:ext>
                </a:extLst>
              </a:tr>
              <a:tr h="356132">
                <a:tc>
                  <a:txBody>
                    <a:bodyPr/>
                    <a:lstStyle/>
                    <a:p>
                      <a:pPr algn="ctr"/>
                      <a:r>
                        <a:rPr lang="da-DK" sz="1600"/>
                        <a:t>&gt; 18</a:t>
                      </a:r>
                    </a:p>
                  </a:txBody>
                  <a:tcPr/>
                </a:tc>
                <a:tc>
                  <a:txBody>
                    <a:bodyPr/>
                    <a:lstStyle/>
                    <a:p>
                      <a:pPr algn="ctr"/>
                      <a:r>
                        <a:rPr lang="da-DK" sz="1400"/>
                        <a:t>LAV</a:t>
                      </a:r>
                    </a:p>
                  </a:txBody>
                  <a:tcPr/>
                </a:tc>
                <a:extLst>
                  <a:ext uri="{0D108BD9-81ED-4DB2-BD59-A6C34878D82A}">
                    <a16:rowId xmlns:a16="http://schemas.microsoft.com/office/drawing/2014/main" val="3391438389"/>
                  </a:ext>
                </a:extLst>
              </a:tr>
              <a:tr h="356132">
                <a:tc>
                  <a:txBody>
                    <a:bodyPr/>
                    <a:lstStyle/>
                    <a:p>
                      <a:pPr algn="ctr"/>
                      <a:r>
                        <a:rPr lang="da-DK" sz="1600"/>
                        <a:t>18-14</a:t>
                      </a:r>
                    </a:p>
                  </a:txBody>
                  <a:tcPr/>
                </a:tc>
                <a:tc>
                  <a:txBody>
                    <a:bodyPr/>
                    <a:lstStyle/>
                    <a:p>
                      <a:pPr algn="ctr"/>
                      <a:r>
                        <a:rPr lang="da-DK" sz="1400"/>
                        <a:t>MEDIUM</a:t>
                      </a:r>
                    </a:p>
                  </a:txBody>
                  <a:tcPr/>
                </a:tc>
                <a:extLst>
                  <a:ext uri="{0D108BD9-81ED-4DB2-BD59-A6C34878D82A}">
                    <a16:rowId xmlns:a16="http://schemas.microsoft.com/office/drawing/2014/main" val="2551075549"/>
                  </a:ext>
                </a:extLst>
              </a:tr>
              <a:tr h="423488">
                <a:tc>
                  <a:txBody>
                    <a:bodyPr/>
                    <a:lstStyle/>
                    <a:p>
                      <a:pPr algn="ctr"/>
                      <a:r>
                        <a:rPr lang="da-DK" sz="1600"/>
                        <a:t>14-10</a:t>
                      </a:r>
                    </a:p>
                  </a:txBody>
                  <a:tcPr/>
                </a:tc>
                <a:tc>
                  <a:txBody>
                    <a:bodyPr/>
                    <a:lstStyle/>
                    <a:p>
                      <a:pPr algn="ctr"/>
                      <a:r>
                        <a:rPr lang="da-DK" sz="1400"/>
                        <a:t>HØJ</a:t>
                      </a:r>
                    </a:p>
                  </a:txBody>
                  <a:tcPr/>
                </a:tc>
                <a:extLst>
                  <a:ext uri="{0D108BD9-81ED-4DB2-BD59-A6C34878D82A}">
                    <a16:rowId xmlns:a16="http://schemas.microsoft.com/office/drawing/2014/main" val="283207233"/>
                  </a:ext>
                </a:extLst>
              </a:tr>
              <a:tr h="356132">
                <a:tc>
                  <a:txBody>
                    <a:bodyPr/>
                    <a:lstStyle/>
                    <a:p>
                      <a:pPr algn="ctr"/>
                      <a:r>
                        <a:rPr lang="da-DK" sz="1600"/>
                        <a:t>&lt; 10</a:t>
                      </a:r>
                    </a:p>
                  </a:txBody>
                  <a:tcPr/>
                </a:tc>
                <a:tc>
                  <a:txBody>
                    <a:bodyPr/>
                    <a:lstStyle/>
                    <a:p>
                      <a:pPr algn="ctr"/>
                      <a:r>
                        <a:rPr lang="da-DK" sz="1400" dirty="0"/>
                        <a:t>MEGET HØJ</a:t>
                      </a:r>
                    </a:p>
                  </a:txBody>
                  <a:tcPr/>
                </a:tc>
                <a:extLst>
                  <a:ext uri="{0D108BD9-81ED-4DB2-BD59-A6C34878D82A}">
                    <a16:rowId xmlns:a16="http://schemas.microsoft.com/office/drawing/2014/main" val="2416857303"/>
                  </a:ext>
                </a:extLst>
              </a:tr>
            </a:tbl>
          </a:graphicData>
        </a:graphic>
      </p:graphicFrame>
      <p:graphicFrame>
        <p:nvGraphicFramePr>
          <p:cNvPr id="3" name="Πίνακας 2">
            <a:extLst>
              <a:ext uri="{FF2B5EF4-FFF2-40B4-BE49-F238E27FC236}">
                <a16:creationId xmlns:a16="http://schemas.microsoft.com/office/drawing/2014/main" id="{836A0F81-31BE-4B7B-0B63-E211C88791C8}"/>
              </a:ext>
            </a:extLst>
          </p:cNvPr>
          <p:cNvGraphicFramePr>
            <a:graphicFrameLocks noGrp="1"/>
          </p:cNvGraphicFramePr>
          <p:nvPr>
            <p:extLst>
              <p:ext uri="{D42A27DB-BD31-4B8C-83A1-F6EECF244321}">
                <p14:modId xmlns:p14="http://schemas.microsoft.com/office/powerpoint/2010/main" val="3100761090"/>
              </p:ext>
            </p:extLst>
          </p:nvPr>
        </p:nvGraphicFramePr>
        <p:xfrm>
          <a:off x="286842" y="5076775"/>
          <a:ext cx="4803352" cy="1706127"/>
        </p:xfrm>
        <a:graphic>
          <a:graphicData uri="http://schemas.openxmlformats.org/drawingml/2006/table">
            <a:tbl>
              <a:tblPr firstRow="1" firstCol="1" bandRow="1">
                <a:tableStyleId>{5C22544A-7EE6-4342-B048-85BDC9FD1C3A}</a:tableStyleId>
              </a:tblPr>
              <a:tblGrid>
                <a:gridCol w="1290281">
                  <a:extLst>
                    <a:ext uri="{9D8B030D-6E8A-4147-A177-3AD203B41FA5}">
                      <a16:colId xmlns:a16="http://schemas.microsoft.com/office/drawing/2014/main" val="2665542603"/>
                    </a:ext>
                  </a:extLst>
                </a:gridCol>
                <a:gridCol w="3513071">
                  <a:extLst>
                    <a:ext uri="{9D8B030D-6E8A-4147-A177-3AD203B41FA5}">
                      <a16:colId xmlns:a16="http://schemas.microsoft.com/office/drawing/2014/main" val="1320871900"/>
                    </a:ext>
                  </a:extLst>
                </a:gridCol>
              </a:tblGrid>
              <a:tr h="939151">
                <a:tc>
                  <a:txBody>
                    <a:bodyPr/>
                    <a:lstStyle/>
                    <a:p>
                      <a:pPr algn="ctr"/>
                      <a:r>
                        <a:rPr lang="da-DK" sz="1400" b="1" i="0">
                          <a:solidFill>
                            <a:schemeClr val="lt1"/>
                          </a:solidFill>
                          <a:latin typeface="+mn-lt"/>
                          <a:ea typeface="+mn-ea"/>
                          <a:cs typeface="+mn-cs"/>
                        </a:rPr>
                        <a:t>MBK-KODE</a:t>
                      </a:r>
                    </a:p>
                  </a:txBody>
                  <a:tcPr marL="40993" marR="40993" marT="0" marB="0" anchor="ctr"/>
                </a:tc>
                <a:tc>
                  <a:txBody>
                    <a:bodyPr/>
                    <a:lstStyle/>
                    <a:p>
                      <a:pPr algn="ctr"/>
                      <a:r>
                        <a:rPr lang="da-DK" sz="1400" i="0"/>
                        <a:t>VELEGNET TIL </a:t>
                      </a:r>
                    </a:p>
                    <a:p>
                      <a:pPr algn="ctr"/>
                      <a:r>
                        <a:rPr lang="da-DK" sz="1400" i="0"/>
                        <a:t>SCORE PÅ NORTON-SKALAEN</a:t>
                      </a:r>
                    </a:p>
                  </a:txBody>
                  <a:tcPr marL="40993" marR="40993" marT="0" marB="0" anchor="ctr"/>
                </a:tc>
                <a:extLst>
                  <a:ext uri="{0D108BD9-81ED-4DB2-BD59-A6C34878D82A}">
                    <a16:rowId xmlns:a16="http://schemas.microsoft.com/office/drawing/2014/main" val="713036481"/>
                  </a:ext>
                </a:extLst>
              </a:tr>
              <a:tr h="766976">
                <a:tc>
                  <a:txBody>
                    <a:bodyPr/>
                    <a:lstStyle/>
                    <a:p>
                      <a:pPr algn="ctr"/>
                      <a:r>
                        <a:rPr lang="da-DK" sz="1400" b="1" i="0">
                          <a:solidFill>
                            <a:schemeClr val="lt1"/>
                          </a:solidFill>
                          <a:latin typeface="+mn-lt"/>
                          <a:ea typeface="+mn-ea"/>
                          <a:cs typeface="+mn-cs"/>
                        </a:rPr>
                        <a:t>0806285</a:t>
                      </a:r>
                    </a:p>
                  </a:txBody>
                  <a:tcPr marL="40993" marR="40993" marT="0" marB="0" anchor="ctr"/>
                </a:tc>
                <a:tc>
                  <a:txBody>
                    <a:bodyPr/>
                    <a:lstStyle/>
                    <a:p>
                      <a:pPr algn="ctr"/>
                      <a:r>
                        <a:rPr lang="da-DK" sz="1100"/>
                        <a:t>19 – Lav risiko</a:t>
                      </a:r>
                    </a:p>
                  </a:txBody>
                  <a:tcPr marL="40993" marR="40993" marT="0" marB="0" anchor="ctr"/>
                </a:tc>
                <a:extLst>
                  <a:ext uri="{0D108BD9-81ED-4DB2-BD59-A6C34878D82A}">
                    <a16:rowId xmlns:a16="http://schemas.microsoft.com/office/drawing/2014/main" val="2082677872"/>
                  </a:ext>
                </a:extLst>
              </a:tr>
            </a:tbl>
          </a:graphicData>
        </a:graphic>
      </p:graphicFrame>
    </p:spTree>
    <p:extLst>
      <p:ext uri="{BB962C8B-B14F-4D97-AF65-F5344CB8AC3E}">
        <p14:creationId xmlns:p14="http://schemas.microsoft.com/office/powerpoint/2010/main" val="20014955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229733" y="342747"/>
            <a:ext cx="4954587" cy="2292935"/>
          </a:xfrm>
          <a:prstGeom prst="rect">
            <a:avLst/>
          </a:prstGeom>
        </p:spPr>
        <p:txBody>
          <a:bodyPr wrap="square">
            <a:spAutoFit/>
          </a:bodyPr>
          <a:lstStyle/>
          <a:p>
            <a:r>
              <a:rPr lang="da-DK" sz="1100" dirty="0">
                <a:latin typeface="Arial" panose="020B0604020202020204" pitchFamily="34" charset="0"/>
                <a:cs typeface="Arial" panose="020B0604020202020204" pitchFamily="34" charset="0"/>
              </a:rPr>
              <a:t>Produktet har to (2) års garanti på pumpen og seks (6) måneder på madrassen og de andre ikke-mekaniske dele. Garantien dækker fabriksfejl, men ikke skader som følge af forkert brug/vedligeholdelse af produktet. </a:t>
            </a:r>
          </a:p>
          <a:p>
            <a:endParaRPr lang="el-GR" sz="1100" dirty="0">
              <a:latin typeface="Arial" panose="020B0604020202020204" pitchFamily="34" charset="0"/>
              <a:cs typeface="Arial" panose="020B0604020202020204" pitchFamily="34" charset="0"/>
            </a:endParaRPr>
          </a:p>
          <a:p>
            <a:r>
              <a:rPr lang="da-DK" sz="1100" dirty="0">
                <a:latin typeface="Arial" panose="020B0604020202020204" pitchFamily="34" charset="0"/>
                <a:cs typeface="Arial" panose="020B0604020202020204" pitchFamily="34" charset="0"/>
              </a:rPr>
              <a:t>Garantien gælder for fabriksdefekter og gælder IKKE for skader, der skyldes forkert brug, dårlig vedligeholdelse, ændringer, misbrug eller manglende overholdelse af produktets betjeningsvejledning.</a:t>
            </a:r>
          </a:p>
          <a:p>
            <a:endParaRPr lang="en-US" sz="1100" dirty="0">
              <a:latin typeface="Arial" panose="020B0604020202020204" pitchFamily="34" charset="0"/>
              <a:cs typeface="Arial" panose="020B0604020202020204" pitchFamily="34" charset="0"/>
            </a:endParaRPr>
          </a:p>
          <a:p>
            <a:r>
              <a:rPr lang="da-DK" sz="1100" dirty="0">
                <a:latin typeface="Arial" panose="020B0604020202020204" pitchFamily="34" charset="0"/>
                <a:cs typeface="Arial" panose="020B0604020202020204" pitchFamily="34" charset="0"/>
              </a:rPr>
              <a:t>Skader eller defekter forårsaget af: naturkatastrofer, uautoriseret vedligeholdelse eller reparation, problemer med strømforsyningen (hvis relevant) og transportfirmaer er heller ikke dækket af garantien.</a:t>
            </a:r>
          </a:p>
          <a:p>
            <a:endParaRPr lang="el-GR" sz="1100" dirty="0">
              <a:latin typeface="Arial" panose="020B0604020202020204" pitchFamily="34" charset="0"/>
              <a:cs typeface="Arial" panose="020B0604020202020204" pitchFamily="34" charset="0"/>
            </a:endParaRPr>
          </a:p>
        </p:txBody>
      </p:sp>
      <p:sp>
        <p:nvSpPr>
          <p:cNvPr id="6" name="Ορθογώνιο 5"/>
          <p:cNvSpPr/>
          <p:nvPr/>
        </p:nvSpPr>
        <p:spPr>
          <a:xfrm>
            <a:off x="0" y="44573"/>
            <a:ext cx="1812831" cy="275625"/>
          </a:xfrm>
          <a:prstGeom prst="rect">
            <a:avLst/>
          </a:prstGeom>
          <a:solidFill>
            <a:schemeClr val="bg1">
              <a:lumMod val="5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da-DK" sz="1400" b="1" dirty="0">
                <a:latin typeface="Arial" panose="020B0604020202020204" pitchFamily="34" charset="0"/>
                <a:cs typeface="Arial" panose="020B0604020202020204" pitchFamily="34" charset="0"/>
              </a:rPr>
              <a:t>GARANTI</a:t>
            </a:r>
          </a:p>
        </p:txBody>
      </p:sp>
      <p:sp>
        <p:nvSpPr>
          <p:cNvPr id="10" name="Rectangle 4"/>
          <p:cNvSpPr/>
          <p:nvPr/>
        </p:nvSpPr>
        <p:spPr>
          <a:xfrm>
            <a:off x="143723" y="2446285"/>
            <a:ext cx="1656184" cy="261610"/>
          </a:xfrm>
          <a:prstGeom prst="rect">
            <a:avLst/>
          </a:prstGeom>
        </p:spPr>
        <p:txBody>
          <a:bodyPr wrap="square">
            <a:spAutoFit/>
          </a:bodyPr>
          <a:lstStyle/>
          <a:p>
            <a:r>
              <a:rPr lang="da-DK" sz="1100" b="1">
                <a:latin typeface="Arial" panose="020B0604020202020204" pitchFamily="34" charset="0"/>
                <a:cs typeface="Arial" panose="020B0604020202020204" pitchFamily="34" charset="0"/>
              </a:rPr>
              <a:t>Garantiformular</a:t>
            </a:r>
          </a:p>
        </p:txBody>
      </p:sp>
      <p:sp>
        <p:nvSpPr>
          <p:cNvPr id="11" name="Text Box 2"/>
          <p:cNvSpPr txBox="1">
            <a:spLocks noChangeArrowheads="1"/>
          </p:cNvSpPr>
          <p:nvPr/>
        </p:nvSpPr>
        <p:spPr bwMode="auto">
          <a:xfrm>
            <a:off x="230928" y="2685696"/>
            <a:ext cx="4954587" cy="2917727"/>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pPr>
            <a:r>
              <a:rPr kumimoji="0" lang="da-DK" sz="1200" b="1" i="0" u="sng" strike="noStrike" cap="none" normalizeH="0" baseline="0" dirty="0">
                <a:ln>
                  <a:noFill/>
                </a:ln>
                <a:solidFill>
                  <a:schemeClr val="tx1"/>
                </a:solidFill>
                <a:latin typeface="Arial" panose="020B0604020202020204" pitchFamily="34" charset="0"/>
                <a:cs typeface="Arial" panose="020B0604020202020204" pitchFamily="34" charset="0"/>
              </a:rPr>
              <a:t>Data om</a:t>
            </a:r>
            <a:r>
              <a:rPr kumimoji="0" lang="da-DK" sz="1200" b="0" i="0" u="sng" strike="noStrike" cap="none" normalizeH="0" baseline="0" dirty="0">
                <a:ln>
                  <a:noFill/>
                </a:ln>
                <a:solidFill>
                  <a:schemeClr val="tx1"/>
                </a:solidFill>
                <a:latin typeface="Arial" panose="020B0604020202020204" pitchFamily="34" charset="0"/>
                <a:cs typeface="Arial" panose="020B0604020202020204" pitchFamily="34" charset="0"/>
              </a:rPr>
              <a:t> </a:t>
            </a:r>
            <a:r>
              <a:rPr kumimoji="0" lang="da-DK" sz="1200" b="1" i="0" u="sng" strike="noStrike" cap="none" normalizeH="0" baseline="0" dirty="0">
                <a:ln>
                  <a:noFill/>
                </a:ln>
                <a:solidFill>
                  <a:schemeClr val="tx1"/>
                </a:solidFill>
                <a:latin typeface="Arial" panose="020B0604020202020204" pitchFamily="34" charset="0"/>
                <a:cs typeface="Arial" panose="020B0604020202020204" pitchFamily="34" charset="0"/>
              </a:rPr>
              <a:t>køber</a:t>
            </a:r>
          </a:p>
          <a:p>
            <a:pPr marL="0" marR="0" lvl="0" indent="0" algn="l" defTabSz="914400" rtl="0" eaLnBrk="0" fontAlgn="base" latinLnBrk="0" hangingPunct="0">
              <a:lnSpc>
                <a:spcPct val="100000"/>
              </a:lnSpc>
              <a:spcBef>
                <a:spcPct val="0"/>
              </a:spcBef>
              <a:spcAft>
                <a:spcPts val="800"/>
              </a:spcAft>
              <a:buClrTx/>
              <a:buSzTx/>
              <a:buFontTx/>
              <a:buNone/>
              <a:tabLst/>
            </a:pPr>
            <a:r>
              <a:rPr kumimoji="0" lang="da-DK" sz="1050" b="1" i="0" u="none" strike="noStrike" cap="none" normalizeH="0" baseline="0" dirty="0">
                <a:ln>
                  <a:noFill/>
                </a:ln>
                <a:solidFill>
                  <a:schemeClr val="tx1"/>
                </a:solidFill>
                <a:latin typeface="Arial" panose="020B0604020202020204" pitchFamily="34" charset="0"/>
                <a:cs typeface="Arial" panose="020B0604020202020204" pitchFamily="34" charset="0"/>
              </a:rPr>
              <a:t>Navn</a:t>
            </a:r>
            <a:r>
              <a:rPr lang="da-DK" sz="1050" b="1" dirty="0">
                <a:latin typeface="Arial" panose="020B0604020202020204" pitchFamily="34" charset="0"/>
                <a:cs typeface="Arial" panose="020B0604020202020204" pitchFamily="34" charset="0"/>
              </a:rPr>
              <a:t>: </a:t>
            </a:r>
            <a:r>
              <a:rPr kumimoji="0" lang="da-DK" sz="1050" b="0" i="0" u="none" strike="noStrike" cap="none" normalizeH="0" baseline="0" dirty="0">
                <a:ln>
                  <a:noFill/>
                </a:ln>
                <a:solidFill>
                  <a:schemeClr val="tx1"/>
                </a:solidFill>
                <a:latin typeface="Arial" panose="020B0604020202020204" pitchFamily="34" charset="0"/>
                <a:cs typeface="Arial" panose="020B0604020202020204" pitchFamily="34" charset="0"/>
              </a:rPr>
              <a:t>……………………………………………………………………………………
</a:t>
            </a:r>
            <a:br>
              <a:rPr kumimoji="0" lang="da-DK" sz="1050" b="0" i="0" u="none" strike="noStrike" cap="none" normalizeH="0" baseline="0" dirty="0">
                <a:ln>
                  <a:noFill/>
                </a:ln>
                <a:solidFill>
                  <a:schemeClr val="tx1"/>
                </a:solidFill>
                <a:latin typeface="Arial" panose="020B0604020202020204" pitchFamily="34" charset="0"/>
                <a:cs typeface="Arial" panose="020B0604020202020204" pitchFamily="34" charset="0"/>
              </a:rPr>
            </a:br>
            <a:r>
              <a:rPr kumimoji="0" lang="da-DK" sz="1050" b="1" i="0" u="none" strike="noStrike" cap="none" normalizeH="0" baseline="0" dirty="0">
                <a:ln>
                  <a:noFill/>
                </a:ln>
                <a:solidFill>
                  <a:schemeClr val="tx1"/>
                </a:solidFill>
                <a:latin typeface="Arial" panose="020B0604020202020204" pitchFamily="34" charset="0"/>
                <a:cs typeface="Arial" panose="020B0604020202020204" pitchFamily="34" charset="0"/>
              </a:rPr>
              <a:t>Købsdato:  </a:t>
            </a:r>
            <a:r>
              <a:rPr kumimoji="0" lang="da-DK" sz="1050" b="0" i="0" u="none" strike="noStrike" cap="none" normalizeH="0" baseline="0" dirty="0">
                <a:ln>
                  <a:noFill/>
                </a:ln>
                <a:solidFill>
                  <a:schemeClr val="tx1"/>
                </a:solidFill>
                <a:latin typeface="Arial" panose="020B0604020202020204" pitchFamily="34" charset="0"/>
                <a:cs typeface="Arial" panose="020B0604020202020204" pitchFamily="34" charset="0"/>
              </a:rPr>
              <a:t>………………………………..……</a:t>
            </a:r>
            <a:r>
              <a:rPr kumimoji="0" lang="da-DK" sz="1050" b="1" i="0" u="none" strike="noStrike" cap="none" normalizeH="0" baseline="0" dirty="0">
                <a:ln>
                  <a:noFill/>
                </a:ln>
                <a:solidFill>
                  <a:schemeClr val="tx1"/>
                </a:solidFill>
                <a:latin typeface="Arial" panose="020B0604020202020204" pitchFamily="34" charset="0"/>
                <a:cs typeface="Arial" panose="020B0604020202020204" pitchFamily="34" charset="0"/>
              </a:rPr>
              <a:t>S/N</a:t>
            </a:r>
            <a:r>
              <a:rPr kumimoji="0" lang="da-DK" sz="1050" b="0" i="0" u="none" strike="noStrike" cap="none" normalizeH="0" baseline="0" dirty="0">
                <a:ln>
                  <a:noFill/>
                </a:ln>
                <a:solidFill>
                  <a:schemeClr val="tx1"/>
                </a:solidFill>
                <a:latin typeface="Arial" panose="020B0604020202020204" pitchFamily="34" charset="0"/>
                <a:cs typeface="Arial" panose="020B0604020202020204" pitchFamily="34" charset="0"/>
              </a:rPr>
              <a:t>…………………………………..</a:t>
            </a:r>
          </a:p>
          <a:p>
            <a:pPr marL="0" marR="0" lvl="0" indent="0" algn="l" defTabSz="914400" rtl="0" eaLnBrk="0" fontAlgn="base" latinLnBrk="0" hangingPunct="0">
              <a:lnSpc>
                <a:spcPct val="100000"/>
              </a:lnSpc>
              <a:spcBef>
                <a:spcPct val="0"/>
              </a:spcBef>
              <a:spcAft>
                <a:spcPts val="800"/>
              </a:spcAft>
              <a:buClrTx/>
              <a:buSzTx/>
              <a:buFontTx/>
              <a:buNone/>
              <a:tabLst/>
            </a:pPr>
            <a:r>
              <a:rPr kumimoji="0" lang="da-DK" sz="1050" b="1" i="0" u="none" strike="noStrike" cap="none" normalizeH="0" baseline="0" dirty="0">
                <a:ln>
                  <a:noFill/>
                </a:ln>
                <a:solidFill>
                  <a:schemeClr val="tx1"/>
                </a:solidFill>
                <a:latin typeface="Arial" panose="020B0604020202020204" pitchFamily="34" charset="0"/>
                <a:cs typeface="Arial" panose="020B0604020202020204" pitchFamily="34" charset="0"/>
              </a:rPr>
              <a:t>LOT:</a:t>
            </a:r>
            <a:r>
              <a:rPr kumimoji="0" lang="da-DK" sz="1050" i="0" u="none" strike="noStrike" cap="none" normalizeH="0" baseline="0" dirty="0">
                <a:ln>
                  <a:noFill/>
                </a:ln>
                <a:solidFill>
                  <a:schemeClr val="tx1"/>
                </a:solidFill>
                <a:latin typeface="Arial" panose="020B0604020202020204" pitchFamily="34" charset="0"/>
                <a:cs typeface="Arial" panose="020B0604020202020204" pitchFamily="34" charset="0"/>
              </a:rPr>
              <a:t>…………………………………..</a:t>
            </a:r>
            <a:r>
              <a:rPr kumimoji="0" lang="da-DK" sz="1050" b="1" i="0" u="none" strike="noStrike" cap="none" normalizeH="0" baseline="0" dirty="0">
                <a:ln>
                  <a:noFill/>
                </a:ln>
                <a:solidFill>
                  <a:schemeClr val="tx1"/>
                </a:solidFill>
                <a:latin typeface="Arial" panose="020B0604020202020204" pitchFamily="34" charset="0"/>
                <a:cs typeface="Arial" panose="020B0604020202020204" pitchFamily="34" charset="0"/>
              </a:rPr>
              <a:t>Telefon</a:t>
            </a:r>
            <a:r>
              <a:rPr kumimoji="0" lang="da-DK" sz="1050" b="0" i="0" u="none" strike="noStrike" cap="none" normalizeH="0" baseline="0" dirty="0">
                <a:ln>
                  <a:noFill/>
                </a:ln>
                <a:solidFill>
                  <a:schemeClr val="tx1"/>
                </a:solidFill>
                <a:latin typeface="Arial" panose="020B0604020202020204" pitchFamily="34" charset="0"/>
                <a:cs typeface="Arial" panose="020B0604020202020204" pitchFamily="34" charset="0"/>
              </a:rPr>
              <a:t>:  ……………………………..……….. </a:t>
            </a:r>
          </a:p>
          <a:p>
            <a:pPr marL="0" marR="0" lvl="0" indent="0" algn="l" defTabSz="914400" rtl="0" eaLnBrk="0" fontAlgn="base" latinLnBrk="0" hangingPunct="0">
              <a:lnSpc>
                <a:spcPct val="100000"/>
              </a:lnSpc>
              <a:spcBef>
                <a:spcPct val="0"/>
              </a:spcBef>
              <a:spcAft>
                <a:spcPts val="800"/>
              </a:spcAft>
              <a:buClrTx/>
              <a:buSzTx/>
              <a:buFontTx/>
              <a:buNone/>
              <a:tabLst/>
            </a:pPr>
            <a:r>
              <a:rPr kumimoji="0" lang="da-DK" sz="1200" b="1" i="0" u="sng" strike="noStrike" cap="none" normalizeH="0" baseline="0" dirty="0">
                <a:ln>
                  <a:noFill/>
                </a:ln>
                <a:solidFill>
                  <a:schemeClr val="tx1"/>
                </a:solidFill>
                <a:latin typeface="Arial" panose="020B0604020202020204" pitchFamily="34" charset="0"/>
                <a:cs typeface="Arial" panose="020B0604020202020204" pitchFamily="34" charset="0"/>
              </a:rPr>
              <a:t>Data om forhandler</a:t>
            </a:r>
          </a:p>
          <a:p>
            <a:pPr marL="0" marR="0" lvl="0" indent="0" algn="l" defTabSz="914400" rtl="0" eaLnBrk="0" fontAlgn="base" latinLnBrk="0" hangingPunct="0">
              <a:lnSpc>
                <a:spcPct val="100000"/>
              </a:lnSpc>
              <a:spcBef>
                <a:spcPct val="0"/>
              </a:spcBef>
              <a:spcAft>
                <a:spcPts val="800"/>
              </a:spcAft>
              <a:buClrTx/>
              <a:buSzTx/>
              <a:buFontTx/>
              <a:buNone/>
              <a:tabLst/>
            </a:pPr>
            <a:r>
              <a:rPr kumimoji="0" lang="da-DK" sz="1050" b="1" i="0" u="none" strike="noStrike" cap="none" normalizeH="0" baseline="0" dirty="0">
                <a:ln>
                  <a:noFill/>
                </a:ln>
                <a:solidFill>
                  <a:schemeClr val="tx1"/>
                </a:solidFill>
                <a:latin typeface="Arial" panose="020B0604020202020204" pitchFamily="34" charset="0"/>
                <a:cs typeface="Arial" panose="020B0604020202020204" pitchFamily="34" charset="0"/>
              </a:rPr>
              <a:t>Navn:</a:t>
            </a:r>
            <a:r>
              <a:rPr lang="da-DK" sz="1050" dirty="0">
                <a:latin typeface="Arial" panose="020B0604020202020204" pitchFamily="34" charset="0"/>
                <a:cs typeface="Arial" panose="020B0604020202020204" pitchFamily="34" charset="0"/>
              </a:rPr>
              <a:t> </a:t>
            </a:r>
            <a:r>
              <a:rPr kumimoji="0" lang="da-DK" sz="1050" b="0" i="0" u="none" strike="noStrike" cap="none" normalizeH="0" baseline="0" dirty="0">
                <a:ln>
                  <a:noFill/>
                </a:ln>
                <a:solidFill>
                  <a:schemeClr val="tx1"/>
                </a:solidFill>
                <a:latin typeface="Arial" panose="020B0604020202020204" pitchFamily="34" charset="0"/>
                <a:cs typeface="Arial" panose="020B0604020202020204" pitchFamily="34" charset="0"/>
              </a:rPr>
              <a:t>……………………………………………………………………………………..</a:t>
            </a:r>
          </a:p>
          <a:p>
            <a:pPr marL="0" marR="0" lvl="0" indent="0" algn="l" defTabSz="914400" rtl="0" eaLnBrk="0" fontAlgn="base" latinLnBrk="0" hangingPunct="0">
              <a:lnSpc>
                <a:spcPct val="100000"/>
              </a:lnSpc>
              <a:spcBef>
                <a:spcPct val="0"/>
              </a:spcBef>
              <a:spcAft>
                <a:spcPts val="800"/>
              </a:spcAft>
              <a:buClrTx/>
              <a:buSzTx/>
              <a:buFontTx/>
              <a:buNone/>
              <a:tabLst/>
            </a:pPr>
            <a:r>
              <a:rPr kumimoji="0" lang="da-DK" sz="1050" b="1" i="0" u="none" strike="noStrike" cap="none" normalizeH="0" baseline="0" dirty="0">
                <a:ln>
                  <a:noFill/>
                </a:ln>
                <a:solidFill>
                  <a:schemeClr val="tx1"/>
                </a:solidFill>
                <a:latin typeface="Arial" panose="020B0604020202020204" pitchFamily="34" charset="0"/>
                <a:cs typeface="Arial" panose="020B0604020202020204" pitchFamily="34" charset="0"/>
              </a:rPr>
              <a:t>Adresse</a:t>
            </a:r>
            <a:r>
              <a:rPr lang="da-DK" sz="1050" b="1" dirty="0">
                <a:latin typeface="Arial" panose="020B0604020202020204" pitchFamily="34" charset="0"/>
                <a:cs typeface="Arial" panose="020B0604020202020204" pitchFamily="34" charset="0"/>
              </a:rPr>
              <a:t>:</a:t>
            </a:r>
            <a:r>
              <a:rPr kumimoji="0" lang="da-DK" sz="1050" b="0" i="0" u="none" strike="noStrike" cap="none" normalizeH="0" baseline="0" dirty="0">
                <a:ln>
                  <a:noFill/>
                </a:ln>
                <a:solidFill>
                  <a:schemeClr val="tx1"/>
                </a:solidFill>
                <a:latin typeface="Arial" panose="020B0604020202020204" pitchFamily="34" charset="0"/>
                <a:cs typeface="Arial" panose="020B0604020202020204" pitchFamily="34" charset="0"/>
              </a:rPr>
              <a:t>………………………………………………………………………………….</a:t>
            </a:r>
          </a:p>
          <a:p>
            <a:pPr marL="0" marR="0" lvl="0" indent="0" algn="l" defTabSz="914400" rtl="0" eaLnBrk="0" fontAlgn="base" latinLnBrk="0" hangingPunct="0">
              <a:lnSpc>
                <a:spcPct val="100000"/>
              </a:lnSpc>
              <a:spcBef>
                <a:spcPct val="0"/>
              </a:spcBef>
              <a:spcAft>
                <a:spcPts val="800"/>
              </a:spcAft>
              <a:buClrTx/>
              <a:buSzTx/>
              <a:buFontTx/>
              <a:buNone/>
              <a:tabLst/>
            </a:pPr>
            <a:r>
              <a:rPr kumimoji="0" lang="da-DK" sz="1050" b="1" i="0" u="none" strike="noStrike" cap="none" normalizeH="0" baseline="0" dirty="0">
                <a:ln>
                  <a:noFill/>
                </a:ln>
                <a:solidFill>
                  <a:schemeClr val="tx1"/>
                </a:solidFill>
                <a:latin typeface="Arial" panose="020B0604020202020204" pitchFamily="34" charset="0"/>
                <a:cs typeface="Arial" panose="020B0604020202020204" pitchFamily="34" charset="0"/>
              </a:rPr>
              <a:t>Telefon:</a:t>
            </a:r>
            <a:r>
              <a:rPr kumimoji="0" lang="da-DK" sz="1050" b="0" i="0" u="none" strike="noStrike" cap="none" normalizeH="0" baseline="0" dirty="0">
                <a:ln>
                  <a:noFill/>
                </a:ln>
                <a:solidFill>
                  <a:schemeClr val="tx1"/>
                </a:solidFill>
                <a:latin typeface="Arial" panose="020B0604020202020204" pitchFamily="34" charset="0"/>
                <a:cs typeface="Arial" panose="020B0604020202020204" pitchFamily="34" charset="0"/>
              </a:rPr>
              <a:t> ……………………………….		</a:t>
            </a:r>
          </a:p>
          <a:p>
            <a:pPr marL="0" marR="0" lvl="0" indent="0" algn="l" defTabSz="914400" rtl="0" eaLnBrk="0" fontAlgn="base" latinLnBrk="0" hangingPunct="0">
              <a:lnSpc>
                <a:spcPct val="100000"/>
              </a:lnSpc>
              <a:spcBef>
                <a:spcPct val="0"/>
              </a:spcBef>
              <a:spcAft>
                <a:spcPts val="800"/>
              </a:spcAft>
              <a:buClrTx/>
              <a:buSzTx/>
              <a:buFontTx/>
              <a:buNone/>
              <a:tabLst/>
            </a:pPr>
            <a:r>
              <a:rPr lang="da-DK" sz="1050" dirty="0">
                <a:latin typeface="Arial" panose="020B0604020202020204" pitchFamily="34" charset="0"/>
                <a:cs typeface="Arial" panose="020B0604020202020204" pitchFamily="34" charset="0"/>
              </a:rPr>
              <a:t>                                                                                           </a:t>
            </a:r>
            <a:r>
              <a:rPr kumimoji="0" lang="da-DK" sz="1100" b="1" i="0" u="none" strike="noStrike" cap="none" normalizeH="0" baseline="0" dirty="0">
                <a:ln>
                  <a:noFill/>
                </a:ln>
                <a:solidFill>
                  <a:schemeClr val="tx1"/>
                </a:solidFill>
                <a:latin typeface="Arial" panose="020B0604020202020204" pitchFamily="34" charset="0"/>
                <a:cs typeface="Arial" panose="020B0604020202020204" pitchFamily="34" charset="0"/>
              </a:rPr>
              <a:t>Forhandler-stempel</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l-GR" sz="20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pic>
        <p:nvPicPr>
          <p:cNvPr id="14" name="Εικόνα 1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899319" y="36216"/>
            <a:ext cx="343624" cy="345584"/>
          </a:xfrm>
          <a:prstGeom prst="rect">
            <a:avLst/>
          </a:prstGeom>
        </p:spPr>
      </p:pic>
      <p:sp>
        <p:nvSpPr>
          <p:cNvPr id="5" name="Θέση αριθμού διαφάνειας 4">
            <a:extLst>
              <a:ext uri="{FF2B5EF4-FFF2-40B4-BE49-F238E27FC236}">
                <a16:creationId xmlns:a16="http://schemas.microsoft.com/office/drawing/2014/main" id="{545A7F6B-7C09-4430-8D38-579E2470B4CD}"/>
              </a:ext>
            </a:extLst>
          </p:cNvPr>
          <p:cNvSpPr>
            <a:spLocks noGrp="1"/>
          </p:cNvSpPr>
          <p:nvPr>
            <p:ph type="sldNum" sz="quarter" idx="12"/>
          </p:nvPr>
        </p:nvSpPr>
        <p:spPr>
          <a:xfrm>
            <a:off x="3870628" y="7178987"/>
            <a:ext cx="1243489" cy="402566"/>
          </a:xfrm>
        </p:spPr>
        <p:txBody>
          <a:bodyPr/>
          <a:lstStyle/>
          <a:p>
            <a:fld id="{3DF53439-851E-44AD-84B1-B6BFC3D0C743}" type="slidenum">
              <a:rPr lang="el-GR" smtClean="0"/>
              <a:t>8</a:t>
            </a:fld>
            <a:endParaRPr lang="el-GR"/>
          </a:p>
        </p:txBody>
      </p:sp>
      <p:pic>
        <p:nvPicPr>
          <p:cNvPr id="18" name="Εικόνα 17" descr="Εικόνα που περιέχει κείμενο, clipart&#10;&#10;Περιγραφή που δημιουργήθηκε αυτόματα">
            <a:extLst>
              <a:ext uri="{FF2B5EF4-FFF2-40B4-BE49-F238E27FC236}">
                <a16:creationId xmlns:a16="http://schemas.microsoft.com/office/drawing/2014/main" id="{AB8456B5-1ACA-4A14-AA71-94B833B95A86}"/>
              </a:ext>
            </a:extLst>
          </p:cNvPr>
          <p:cNvPicPr/>
          <p:nvPr/>
        </p:nvPicPr>
        <p:blipFill>
          <a:blip r:embed="rId3" cstate="print">
            <a:extLst>
              <a:ext uri="{28A0092B-C50C-407E-A947-70E740481C1C}">
                <a14:useLocalDpi xmlns:a14="http://schemas.microsoft.com/office/drawing/2010/main" val="0"/>
              </a:ext>
            </a:extLst>
          </a:blip>
          <a:stretch>
            <a:fillRect/>
          </a:stretch>
        </p:blipFill>
        <p:spPr>
          <a:xfrm>
            <a:off x="3964636" y="6869591"/>
            <a:ext cx="1242695" cy="395605"/>
          </a:xfrm>
          <a:prstGeom prst="rect">
            <a:avLst/>
          </a:prstGeom>
        </p:spPr>
      </p:pic>
      <p:pic>
        <p:nvPicPr>
          <p:cNvPr id="19" name="Εικόνα 18">
            <a:extLst>
              <a:ext uri="{FF2B5EF4-FFF2-40B4-BE49-F238E27FC236}">
                <a16:creationId xmlns:a16="http://schemas.microsoft.com/office/drawing/2014/main" id="{DC5D0543-3241-4ABD-8FC0-43F7831E0707}"/>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980173" y="6876886"/>
            <a:ext cx="482600" cy="341630"/>
          </a:xfrm>
          <a:prstGeom prst="rect">
            <a:avLst/>
          </a:prstGeom>
          <a:noFill/>
          <a:ln>
            <a:noFill/>
          </a:ln>
        </p:spPr>
      </p:pic>
      <p:pic>
        <p:nvPicPr>
          <p:cNvPr id="20" name="Εικόνα 19">
            <a:extLst>
              <a:ext uri="{FF2B5EF4-FFF2-40B4-BE49-F238E27FC236}">
                <a16:creationId xmlns:a16="http://schemas.microsoft.com/office/drawing/2014/main" id="{C097DBDC-1CD8-4573-9C32-FEF6963EF3CB}"/>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21907" y="6457164"/>
            <a:ext cx="2595615" cy="824854"/>
          </a:xfrm>
          <a:prstGeom prst="rect">
            <a:avLst/>
          </a:prstGeom>
        </p:spPr>
      </p:pic>
      <p:sp>
        <p:nvSpPr>
          <p:cNvPr id="15" name="TextBox 14">
            <a:extLst>
              <a:ext uri="{FF2B5EF4-FFF2-40B4-BE49-F238E27FC236}">
                <a16:creationId xmlns:a16="http://schemas.microsoft.com/office/drawing/2014/main" id="{6709FF3A-7591-406D-A098-DD7B46BBDE17}"/>
              </a:ext>
            </a:extLst>
          </p:cNvPr>
          <p:cNvSpPr txBox="1"/>
          <p:nvPr/>
        </p:nvSpPr>
        <p:spPr>
          <a:xfrm>
            <a:off x="183137" y="5645573"/>
            <a:ext cx="5059806" cy="769441"/>
          </a:xfrm>
          <a:prstGeom prst="rect">
            <a:avLst/>
          </a:prstGeom>
          <a:noFill/>
        </p:spPr>
        <p:txBody>
          <a:bodyPr wrap="square">
            <a:spAutoFit/>
          </a:bodyPr>
          <a:lstStyle/>
          <a:p>
            <a:r>
              <a:rPr lang="da-DK" sz="1100" b="1" u="sng"/>
              <a:t>INDBERETNING AF HÆNDELSER:</a:t>
            </a:r>
          </a:p>
          <a:p>
            <a:r>
              <a:rPr lang="da-DK" sz="1100">
                <a:latin typeface="Arial" panose="020B0604020202020204" pitchFamily="34" charset="0"/>
                <a:cs typeface="Arial" panose="020B0604020202020204" pitchFamily="34" charset="0"/>
              </a:rPr>
              <a:t>Enhver alvorlig hændelse, der opstår i forbindelse med brug af udstyret, skal indberettes til producenten og en kompetent myndighed i den medlemsstat, hvor brugeren og/eller patienten er bosiddende.</a:t>
            </a:r>
          </a:p>
        </p:txBody>
      </p:sp>
    </p:spTree>
    <p:extLst>
      <p:ext uri="{BB962C8B-B14F-4D97-AF65-F5344CB8AC3E}">
        <p14:creationId xmlns:p14="http://schemas.microsoft.com/office/powerpoint/2010/main" val="1034790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E298A088-1BF5-D2D9-19DF-DFA98EB4CAAE}"/>
              </a:ext>
            </a:extLst>
          </p:cNvPr>
          <p:cNvSpPr>
            <a:spLocks noGrp="1"/>
          </p:cNvSpPr>
          <p:nvPr>
            <p:ph type="dt" sz="half" idx="10"/>
          </p:nvPr>
        </p:nvSpPr>
        <p:spPr/>
        <p:txBody>
          <a:bodyPr/>
          <a:lstStyle/>
          <a:p>
            <a:r>
              <a:rPr lang="el-GR"/>
              <a:t>1/10/2021</a:t>
            </a:r>
          </a:p>
        </p:txBody>
      </p:sp>
      <p:sp>
        <p:nvSpPr>
          <p:cNvPr id="5" name="Slide Number Placeholder 4">
            <a:extLst>
              <a:ext uri="{FF2B5EF4-FFF2-40B4-BE49-F238E27FC236}">
                <a16:creationId xmlns:a16="http://schemas.microsoft.com/office/drawing/2014/main" id="{5E478201-2575-5380-1BCD-408FE01754CB}"/>
              </a:ext>
            </a:extLst>
          </p:cNvPr>
          <p:cNvSpPr>
            <a:spLocks noGrp="1"/>
          </p:cNvSpPr>
          <p:nvPr>
            <p:ph type="sldNum" sz="quarter" idx="12"/>
          </p:nvPr>
        </p:nvSpPr>
        <p:spPr/>
        <p:txBody>
          <a:bodyPr/>
          <a:lstStyle/>
          <a:p>
            <a:fld id="{3DF53439-851E-44AD-84B1-B6BFC3D0C743}" type="slidenum">
              <a:rPr lang="el-GR" smtClean="0"/>
              <a:t>9</a:t>
            </a:fld>
            <a:endParaRPr lang="el-GR"/>
          </a:p>
        </p:txBody>
      </p:sp>
      <p:pic>
        <p:nvPicPr>
          <p:cNvPr id="7" name="Picture 6">
            <a:extLst>
              <a:ext uri="{FF2B5EF4-FFF2-40B4-BE49-F238E27FC236}">
                <a16:creationId xmlns:a16="http://schemas.microsoft.com/office/drawing/2014/main" id="{25C020EF-5FA4-D802-C821-A6C15EA66D3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0270" y="396255"/>
            <a:ext cx="4563873" cy="6560567"/>
          </a:xfrm>
          <a:prstGeom prst="rect">
            <a:avLst/>
          </a:prstGeom>
        </p:spPr>
      </p:pic>
    </p:spTree>
    <p:extLst>
      <p:ext uri="{BB962C8B-B14F-4D97-AF65-F5344CB8AC3E}">
        <p14:creationId xmlns:p14="http://schemas.microsoft.com/office/powerpoint/2010/main" val="4132904837"/>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2358</TotalTime>
  <Words>1310</Words>
  <Application>Microsoft Office PowerPoint</Application>
  <PresentationFormat>Custom</PresentationFormat>
  <Paragraphs>165</Paragraphs>
  <Slides>9</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Google Sans</vt:lpstr>
      <vt:lpstr>Arial</vt:lpstr>
      <vt:lpstr>Calibri</vt:lpstr>
      <vt:lpstr>Calibri Light</vt:lpstr>
      <vt:lpstr>Wingdings</vt:lpstr>
      <vt:lpstr>Θέμα του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filippos</dc:creator>
  <cp:lastModifiedBy>Anastasia Kampouraki</cp:lastModifiedBy>
  <cp:revision>144</cp:revision>
  <cp:lastPrinted>2019-10-01T09:40:04Z</cp:lastPrinted>
  <dcterms:created xsi:type="dcterms:W3CDTF">2016-07-07T06:42:51Z</dcterms:created>
  <dcterms:modified xsi:type="dcterms:W3CDTF">2025-10-29T14:27:55Z</dcterms:modified>
</cp:coreProperties>
</file>